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72" r:id="rId2"/>
    <p:sldId id="256" r:id="rId3"/>
    <p:sldId id="257" r:id="rId4"/>
    <p:sldId id="258" r:id="rId5"/>
    <p:sldId id="259" r:id="rId6"/>
    <p:sldId id="262" r:id="rId7"/>
    <p:sldId id="273" r:id="rId8"/>
    <p:sldId id="274" r:id="rId9"/>
    <p:sldId id="261" r:id="rId10"/>
    <p:sldId id="276" r:id="rId11"/>
    <p:sldId id="277" r:id="rId12"/>
    <p:sldId id="263" r:id="rId13"/>
    <p:sldId id="278" r:id="rId14"/>
    <p:sldId id="279" r:id="rId15"/>
    <p:sldId id="265" r:id="rId16"/>
    <p:sldId id="267" r:id="rId17"/>
    <p:sldId id="268" r:id="rId18"/>
    <p:sldId id="280" r:id="rId19"/>
    <p:sldId id="270" r:id="rId20"/>
    <p:sldId id="271" r:id="rId2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56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058" cy="4984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530" y="1"/>
            <a:ext cx="2946058" cy="49841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F3432-BD0E-4995-BF28-11AAF4C5445B}" type="datetimeFigureOut">
              <a:rPr lang="en-GB" smtClean="0"/>
              <a:t>13/02/2024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220"/>
            <a:ext cx="2946058" cy="4984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530" y="9428220"/>
            <a:ext cx="2946058" cy="49841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8EE254-6689-4A57-9586-EE2780C4F3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6350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1FA4F-E78A-4AF2-ADD4-7CA79E4F3017}" type="datetimeFigureOut">
              <a:rPr lang="en-GB" smtClean="0"/>
              <a:t>13/02/2024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1AFDF9-014D-4298-BBD5-157306ACB3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40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1AFDF9-014D-4298-BBD5-157306ACB360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148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0" i="0">
                <a:solidFill>
                  <a:srgbClr val="675E46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171717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0" i="0">
                <a:solidFill>
                  <a:srgbClr val="675E46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00" b="0" i="0">
                <a:solidFill>
                  <a:srgbClr val="675E46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685799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8458200" y="0"/>
            <a:ext cx="685800" cy="6858000"/>
          </a:xfrm>
          <a:custGeom>
            <a:avLst/>
            <a:gdLst/>
            <a:ahLst/>
            <a:cxnLst/>
            <a:rect l="l" t="t" r="r" b="b"/>
            <a:pathLst>
              <a:path w="685800" h="6858000">
                <a:moveTo>
                  <a:pt x="685800" y="6172200"/>
                </a:moveTo>
                <a:lnTo>
                  <a:pt x="0" y="6172200"/>
                </a:lnTo>
                <a:lnTo>
                  <a:pt x="0" y="6858000"/>
                </a:lnTo>
                <a:lnTo>
                  <a:pt x="685800" y="6858000"/>
                </a:lnTo>
                <a:lnTo>
                  <a:pt x="685800" y="6172200"/>
                </a:lnTo>
                <a:close/>
              </a:path>
              <a:path w="685800" h="6858000">
                <a:moveTo>
                  <a:pt x="685800" y="0"/>
                </a:moveTo>
                <a:lnTo>
                  <a:pt x="0" y="0"/>
                </a:lnTo>
                <a:lnTo>
                  <a:pt x="0" y="5486400"/>
                </a:lnTo>
                <a:lnTo>
                  <a:pt x="685800" y="5486400"/>
                </a:lnTo>
                <a:lnTo>
                  <a:pt x="685800" y="0"/>
                </a:lnTo>
                <a:close/>
              </a:path>
            </a:pathLst>
          </a:custGeom>
          <a:solidFill>
            <a:srgbClr val="675E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8458200" y="5486400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85800" y="0"/>
                </a:moveTo>
                <a:lnTo>
                  <a:pt x="0" y="0"/>
                </a:lnTo>
                <a:lnTo>
                  <a:pt x="0" y="685800"/>
                </a:lnTo>
                <a:lnTo>
                  <a:pt x="685800" y="685800"/>
                </a:lnTo>
                <a:lnTo>
                  <a:pt x="685800" y="0"/>
                </a:lnTo>
                <a:close/>
              </a:path>
            </a:pathLst>
          </a:custGeom>
          <a:solidFill>
            <a:srgbClr val="A9A47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117474"/>
            <a:ext cx="6755765" cy="1427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00" b="0" i="0">
                <a:solidFill>
                  <a:srgbClr val="675E46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0240" y="1522831"/>
            <a:ext cx="6859270" cy="40500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171717"/>
                </a:solidFill>
                <a:latin typeface="Cambria"/>
                <a:cs typeface="Cambr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jp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bitesize/articles/zrybvk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g"/><Relationship Id="rId5" Type="http://schemas.openxmlformats.org/officeDocument/2006/relationships/hyperlink" Target="http://www.mymaths.co.uk/" TargetMode="External"/><Relationship Id="rId4" Type="http://schemas.openxmlformats.org/officeDocument/2006/relationships/hyperlink" Target="http://www.bbc.co.uk/schools/ks2bitesize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940" y="117474"/>
            <a:ext cx="6755765" cy="615553"/>
          </a:xfrm>
        </p:spPr>
        <p:txBody>
          <a:bodyPr/>
          <a:lstStyle/>
          <a:p>
            <a:r>
              <a:rPr lang="en-US" sz="4000" dirty="0" smtClean="0">
                <a:latin typeface="Twinkl Cursive Looped" panose="02000000000000000000" pitchFamily="2" charset="0"/>
              </a:rPr>
              <a:t>Welcome, please have a go…</a:t>
            </a:r>
            <a:endParaRPr lang="en-GB" sz="4000" dirty="0">
              <a:latin typeface="Twinkl Cursive Looped" panose="02000000000000000000" pitchFamily="2" charset="0"/>
            </a:endParaRPr>
          </a:p>
        </p:txBody>
      </p:sp>
      <p:pic>
        <p:nvPicPr>
          <p:cNvPr id="4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34400" y="5562600"/>
            <a:ext cx="457200" cy="457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1B19F53-FDA7-4FFD-BE93-A8C3D37442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990600"/>
            <a:ext cx="5257800" cy="2589931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6" name="Picture 1">
            <a:extLst>
              <a:ext uri="{FF2B5EF4-FFF2-40B4-BE49-F238E27FC236}">
                <a16:creationId xmlns:a16="http://schemas.microsoft.com/office/drawing/2014/main" id="{2C2149F8-C877-4D2B-A81C-C71523A783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580531"/>
            <a:ext cx="4876800" cy="3114416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449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BDAAD364-C1EA-4250-95FE-6694FF31FA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8123001" cy="1980677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2F84CFF-9A19-4D9F-B450-B00976BD8E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" y="2514600"/>
            <a:ext cx="6860187" cy="3860629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604504" y="5590032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96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600"/>
            <a:ext cx="8229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u="sng" dirty="0">
                <a:latin typeface="Twinkl Cursive Looped" panose="02000000000000000000" pitchFamily="2" charset="0"/>
                <a:ea typeface="Calibri"/>
                <a:cs typeface="Calibri"/>
                <a:sym typeface="Calibri"/>
              </a:rPr>
              <a:t>How to help your child with reading?</a:t>
            </a:r>
            <a:r>
              <a:rPr lang="en-GB" sz="3200" b="1" dirty="0">
                <a:latin typeface="Twinkl Cursive Looped" panose="02000000000000000000" pitchFamily="2" charset="0"/>
                <a:ea typeface="Calibri"/>
                <a:cs typeface="Calibri"/>
                <a:sym typeface="Calibri"/>
              </a:rPr>
              <a:t/>
            </a:r>
            <a:br>
              <a:rPr lang="en-GB" sz="3200" b="1" dirty="0">
                <a:latin typeface="Twinkl Cursive Looped" panose="02000000000000000000" pitchFamily="2" charset="0"/>
                <a:ea typeface="Calibri"/>
                <a:cs typeface="Calibri"/>
                <a:sym typeface="Calibri"/>
              </a:rPr>
            </a:br>
            <a:r>
              <a:rPr lang="en-GB" dirty="0">
                <a:latin typeface="Twinkl Cursive Looped" panose="02000000000000000000" pitchFamily="2" charset="0"/>
              </a:rPr>
              <a:t>Listening to your child read can take many forms.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First and foremost, focus developing an enjoyment and love of reading.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Enjoy stories together – reading stories to your child at KS1 and KS2 is as equally important, as listening to your child read.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Read a little at a time but often, rather than rarely but for long periods of time!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Talk about the story before, during and afterwards – discuss the plot, the characters, their feelings and actions, how it makes you feel, predict what will happen and encourage your child to have their own opinions.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Look up definitions of words together – you could use a dictionary, the Internet or an app on a phone or tablet.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All reading is valuable – it doesn’t have to be just stories. Reading can involve anything: fiction, non-fiction, poetry, newspapers, magazines, football programmes and TV guides.</a:t>
            </a:r>
            <a:r>
              <a:rPr lang="en-GB" sz="3200" dirty="0">
                <a:latin typeface="Twinkl Cursive Looped" panose="02000000000000000000" pitchFamily="2" charset="0"/>
              </a:rPr>
              <a:t/>
            </a:r>
            <a:br>
              <a:rPr lang="en-GB" sz="3200" dirty="0">
                <a:latin typeface="Twinkl Cursive Looped" panose="02000000000000000000" pitchFamily="2" charset="0"/>
              </a:rPr>
            </a:br>
            <a:endParaRPr lang="en-GB" dirty="0">
              <a:latin typeface="Twinkl Cursive Looped" panose="02000000000000000000" pitchFamily="2" charset="0"/>
            </a:endParaRPr>
          </a:p>
        </p:txBody>
      </p:sp>
      <p:pic>
        <p:nvPicPr>
          <p:cNvPr id="3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04504" y="5590032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30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04800" y="457200"/>
            <a:ext cx="7696200" cy="57682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buClr>
                <a:srgbClr val="A9A47B"/>
              </a:buClr>
              <a:tabLst>
                <a:tab pos="172720" algn="l"/>
              </a:tabLst>
            </a:pPr>
            <a:r>
              <a:rPr lang="en-GB" sz="3600" b="1" u="sng" dirty="0" smtClean="0">
                <a:latin typeface="Twinkl Cursive Looped" panose="02000000000000000000" pitchFamily="2" charset="0"/>
              </a:rPr>
              <a:t>Maths </a:t>
            </a:r>
            <a:r>
              <a:rPr lang="en-GB" sz="3600" b="1" u="sng" dirty="0">
                <a:latin typeface="Twinkl Cursive Looped" panose="02000000000000000000" pitchFamily="2" charset="0"/>
              </a:rPr>
              <a:t>SATS paper</a:t>
            </a:r>
            <a:r>
              <a:rPr lang="en-GB" sz="2800" b="1" dirty="0">
                <a:latin typeface="Twinkl Cursive Looped" panose="02000000000000000000" pitchFamily="2" charset="0"/>
              </a:rPr>
              <a:t/>
            </a:r>
            <a:br>
              <a:rPr lang="en-GB" sz="2800" b="1" dirty="0">
                <a:latin typeface="Twinkl Cursive Looped" panose="02000000000000000000" pitchFamily="2" charset="0"/>
              </a:rPr>
            </a:br>
            <a:r>
              <a:rPr lang="en-GB" sz="2000" dirty="0">
                <a:latin typeface="Twinkl Cursive Looped" panose="02000000000000000000" pitchFamily="2" charset="0"/>
              </a:rPr>
              <a:t/>
            </a:r>
            <a:br>
              <a:rPr lang="en-GB" sz="2000" dirty="0">
                <a:latin typeface="Twinkl Cursive Looped" panose="02000000000000000000" pitchFamily="2" charset="0"/>
              </a:rPr>
            </a:br>
            <a:r>
              <a:rPr lang="en-GB" sz="2000" dirty="0">
                <a:latin typeface="Twinkl Cursive Looped" panose="02000000000000000000" pitchFamily="2" charset="0"/>
              </a:rPr>
              <a:t>Children will sit three tests: paper 1, paper 2 and paper 3.</a:t>
            </a:r>
            <a:br>
              <a:rPr lang="en-GB" sz="2000" dirty="0">
                <a:latin typeface="Twinkl Cursive Looped" panose="02000000000000000000" pitchFamily="2" charset="0"/>
              </a:rPr>
            </a:br>
            <a:r>
              <a:rPr lang="en-GB" sz="2000" dirty="0">
                <a:latin typeface="Twinkl Cursive Looped" panose="02000000000000000000" pitchFamily="2" charset="0"/>
              </a:rPr>
              <a:t/>
            </a:r>
            <a:br>
              <a:rPr lang="en-GB" sz="2000" dirty="0">
                <a:latin typeface="Twinkl Cursive Looped" panose="02000000000000000000" pitchFamily="2" charset="0"/>
              </a:rPr>
            </a:br>
            <a:r>
              <a:rPr lang="en-GB" sz="2000" dirty="0">
                <a:solidFill>
                  <a:srgbClr val="FF0000"/>
                </a:solidFill>
                <a:latin typeface="Twinkl Cursive Looped" panose="02000000000000000000" pitchFamily="2" charset="0"/>
              </a:rPr>
              <a:t>Paper 1</a:t>
            </a:r>
            <a:r>
              <a:rPr lang="en-GB" sz="2000" dirty="0">
                <a:latin typeface="Twinkl Cursive Looped" panose="02000000000000000000" pitchFamily="2" charset="0"/>
              </a:rPr>
              <a:t> is for arithmetic, lasting for 30 minutes, covering calculation methods for all operations, including use of fractions, percentages and decimals.</a:t>
            </a:r>
            <a:br>
              <a:rPr lang="en-GB" sz="2000" dirty="0">
                <a:latin typeface="Twinkl Cursive Looped" panose="02000000000000000000" pitchFamily="2" charset="0"/>
              </a:rPr>
            </a:br>
            <a:r>
              <a:rPr lang="en-GB" sz="2000" dirty="0">
                <a:latin typeface="Twinkl Cursive Looped" panose="02000000000000000000" pitchFamily="2" charset="0"/>
              </a:rPr>
              <a:t/>
            </a:r>
            <a:br>
              <a:rPr lang="en-GB" sz="2000" dirty="0">
                <a:latin typeface="Twinkl Cursive Looped" panose="02000000000000000000" pitchFamily="2" charset="0"/>
              </a:rPr>
            </a:br>
            <a:r>
              <a:rPr lang="en-GB" sz="2000" dirty="0">
                <a:latin typeface="Twinkl Cursive Looped" panose="02000000000000000000" pitchFamily="2" charset="0"/>
              </a:rPr>
              <a:t>Questions gradually increase in difficulty. Not all children will be expected to access some of the more difficult questions later in the paper.</a:t>
            </a:r>
            <a:br>
              <a:rPr lang="en-GB" sz="2000" dirty="0">
                <a:latin typeface="Twinkl Cursive Looped" panose="02000000000000000000" pitchFamily="2" charset="0"/>
              </a:rPr>
            </a:br>
            <a:r>
              <a:rPr lang="en-GB" sz="2000" dirty="0">
                <a:latin typeface="Twinkl Cursive Looped" panose="02000000000000000000" pitchFamily="2" charset="0"/>
              </a:rPr>
              <a:t/>
            </a:r>
            <a:br>
              <a:rPr lang="en-GB" sz="2000" dirty="0">
                <a:latin typeface="Twinkl Cursive Looped" panose="02000000000000000000" pitchFamily="2" charset="0"/>
              </a:rPr>
            </a:br>
            <a:r>
              <a:rPr lang="en-GB" sz="2000" dirty="0">
                <a:solidFill>
                  <a:srgbClr val="FF0000"/>
                </a:solidFill>
                <a:latin typeface="Twinkl Cursive Looped" panose="02000000000000000000" pitchFamily="2" charset="0"/>
              </a:rPr>
              <a:t>Papers 2 and 3 </a:t>
            </a:r>
            <a:r>
              <a:rPr lang="en-GB" sz="2000" dirty="0">
                <a:latin typeface="Twinkl Cursive Looped" panose="02000000000000000000" pitchFamily="2" charset="0"/>
              </a:rPr>
              <a:t>cover problem solving and reasoning, each lasting for 40 minutes.</a:t>
            </a:r>
            <a:br>
              <a:rPr lang="en-GB" sz="2000" dirty="0">
                <a:latin typeface="Twinkl Cursive Looped" panose="02000000000000000000" pitchFamily="2" charset="0"/>
              </a:rPr>
            </a:br>
            <a:r>
              <a:rPr lang="en-GB" sz="2000" dirty="0">
                <a:latin typeface="Twinkl Cursive Looped" panose="02000000000000000000" pitchFamily="2" charset="0"/>
              </a:rPr>
              <a:t/>
            </a:r>
            <a:br>
              <a:rPr lang="en-GB" sz="2000" dirty="0">
                <a:latin typeface="Twinkl Cursive Looped" panose="02000000000000000000" pitchFamily="2" charset="0"/>
              </a:rPr>
            </a:br>
            <a:r>
              <a:rPr lang="en-GB" sz="2000" dirty="0">
                <a:latin typeface="Twinkl Cursive Looped" panose="02000000000000000000" pitchFamily="2" charset="0"/>
              </a:rPr>
              <a:t>Pupils will still require calculation skills but will need to answer questions in context and decide what is required to find a solution.</a:t>
            </a:r>
            <a:r>
              <a:rPr lang="en-GB" dirty="0">
                <a:solidFill>
                  <a:srgbClr val="002060"/>
                </a:solidFill>
                <a:latin typeface="Twinkl Cursive Looped" panose="02000000000000000000" pitchFamily="2" charset="0"/>
              </a:rPr>
              <a:t/>
            </a:r>
            <a:br>
              <a:rPr lang="en-GB" dirty="0">
                <a:solidFill>
                  <a:srgbClr val="002060"/>
                </a:solidFill>
                <a:latin typeface="Twinkl Cursive Looped" panose="02000000000000000000" pitchFamily="2" charset="0"/>
              </a:rPr>
            </a:br>
            <a:endParaRPr sz="1800" dirty="0">
              <a:latin typeface="Twinkl Cursive Looped" panose="02000000000000000000" pitchFamily="2" charset="0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04504" y="5590032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CA655FA-40CE-4E7E-9ECF-D2A04A18F2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4965595" cy="4333745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9014CFC-0903-424A-8957-54A3890F10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838200"/>
            <a:ext cx="5184461" cy="4150154"/>
          </a:xfrm>
          <a:prstGeom prst="rect">
            <a:avLst/>
          </a:prstGeom>
          <a:ln w="38100">
            <a:solidFill>
              <a:srgbClr val="00B050"/>
            </a:solidFill>
          </a:ln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04AE5A0C-224E-405D-AE15-EF6069CC95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67" y="3555103"/>
            <a:ext cx="3853008" cy="3302897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object 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604504" y="5590032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82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04800"/>
            <a:ext cx="807720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u="sng" dirty="0">
                <a:latin typeface="Twinkl Cursive Looped" panose="02000000000000000000" pitchFamily="2" charset="0"/>
                <a:ea typeface="Calibri"/>
                <a:cs typeface="Calibri"/>
                <a:sym typeface="Calibri"/>
              </a:rPr>
              <a:t>How to help your child with Maths?</a:t>
            </a:r>
            <a:br>
              <a:rPr lang="en-GB" sz="3200" b="1" u="sng" dirty="0">
                <a:latin typeface="Twinkl Cursive Looped" panose="02000000000000000000" pitchFamily="2" charset="0"/>
                <a:ea typeface="Calibri"/>
                <a:cs typeface="Calibri"/>
                <a:sym typeface="Calibri"/>
              </a:rPr>
            </a:br>
            <a:r>
              <a:rPr lang="en-GB" sz="3200" b="1" u="sng" dirty="0">
                <a:latin typeface="Twinkl Cursive Looped" panose="02000000000000000000" pitchFamily="2" charset="0"/>
                <a:ea typeface="Calibri"/>
                <a:cs typeface="Calibri"/>
                <a:sym typeface="Calibri"/>
              </a:rPr>
              <a:t/>
            </a:r>
            <a:br>
              <a:rPr lang="en-GB" sz="3200" b="1" u="sng" dirty="0">
                <a:latin typeface="Twinkl Cursive Looped" panose="02000000000000000000" pitchFamily="2" charset="0"/>
                <a:ea typeface="Calibri"/>
                <a:cs typeface="Calibri"/>
                <a:sym typeface="Calibri"/>
              </a:rPr>
            </a:br>
            <a:r>
              <a:rPr lang="en-GB" dirty="0">
                <a:latin typeface="Twinkl Cursive Looped" panose="02000000000000000000" pitchFamily="2" charset="0"/>
              </a:rPr>
              <a:t>Play times tables games- Children need to know up to 12 times table as well as multiplying and dividing by 10, 100 and 1000.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Play mental maths games, including counting in different amounts, forwards and backwards.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Encourage opportunities for telling the time/ looking at train/bus time tables.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Encourage opportunities for counting coins and money; finding amounts or calculating change when shopping.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Look for examples of 2D and 3D shapes around the home.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Identify, weigh or measure quantities and amounts in the kitchen or in recipes. 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(g-kg/ ml-l/ cm/m/km)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Play games involving numbers or logic, such as dominoes, card games, darts, draughts and chess</a:t>
            </a:r>
            <a:r>
              <a:rPr lang="en-GB" sz="3200" dirty="0">
                <a:latin typeface="Twinkl Cursive Looped" panose="02000000000000000000" pitchFamily="2" charset="0"/>
              </a:rPr>
              <a:t>.</a:t>
            </a:r>
            <a:endParaRPr lang="en-GB" dirty="0">
              <a:latin typeface="Twinkl Cursive Looped" panose="02000000000000000000" pitchFamily="2" charset="0"/>
            </a:endParaRPr>
          </a:p>
        </p:txBody>
      </p:sp>
      <p:pic>
        <p:nvPicPr>
          <p:cNvPr id="3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04504" y="5590032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10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04504" y="5590032"/>
            <a:ext cx="457200" cy="4572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57200" y="0"/>
            <a:ext cx="7315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u="sng" dirty="0">
                <a:latin typeface="Twinkl Cursive Looped" panose="02000000000000000000" pitchFamily="2" charset="0"/>
                <a:ea typeface="Calibri"/>
                <a:cs typeface="Calibri"/>
                <a:sym typeface="Calibri"/>
              </a:rPr>
              <a:t>Assessment and feedback:</a:t>
            </a:r>
            <a:br>
              <a:rPr lang="en-GB" sz="3600" b="1" u="sng" dirty="0">
                <a:latin typeface="Twinkl Cursive Looped" panose="02000000000000000000" pitchFamily="2" charset="0"/>
                <a:ea typeface="Calibri"/>
                <a:cs typeface="Calibri"/>
                <a:sym typeface="Calibri"/>
              </a:rPr>
            </a:br>
            <a:r>
              <a:rPr lang="en-GB" dirty="0" smtClean="0">
                <a:latin typeface="Twinkl Cursive Looped" panose="02000000000000000000" pitchFamily="2" charset="0"/>
                <a:sym typeface="Calibri"/>
              </a:rPr>
              <a:t>Tests are marked externally and send back to school. </a:t>
            </a:r>
          </a:p>
          <a:p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u="sng" dirty="0">
                <a:latin typeface="Twinkl Cursive Looped" panose="02000000000000000000" pitchFamily="2" charset="0"/>
              </a:rPr>
              <a:t>What is meant by ‘scaled scores’?</a:t>
            </a: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It is planned that 100 will always represent the ‘national standard’.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Each pupil’s raw test score will therefore be converted into a score on the scale, either at, above or below 100.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Using the scaled score, the lowest a child can score is 80, with the highest being 120.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Greater depth: Standardised Score 110 - 120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highlight>
                  <a:srgbClr val="FFFF00"/>
                </a:highlight>
                <a:latin typeface="Twinkl Cursive Looped" panose="02000000000000000000" pitchFamily="2" charset="0"/>
              </a:rPr>
              <a:t>Secure/National standard: Score 100 - 110</a:t>
            </a: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Below: Standardised Score near 80 - 99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In July you will receive:</a:t>
            </a:r>
            <a:r>
              <a:rPr lang="en-AU" dirty="0">
                <a:latin typeface="Twinkl Cursive Looped" panose="02000000000000000000" pitchFamily="2" charset="0"/>
              </a:rPr>
              <a:t/>
            </a:r>
            <a:br>
              <a:rPr lang="en-AU" dirty="0">
                <a:latin typeface="Twinkl Cursive Looped" panose="02000000000000000000" pitchFamily="2" charset="0"/>
              </a:rPr>
            </a:br>
            <a:r>
              <a:rPr lang="en-GB" dirty="0" smtClean="0">
                <a:latin typeface="Twinkl Cursive Looped" panose="02000000000000000000" pitchFamily="2" charset="0"/>
              </a:rPr>
              <a:t>-</a:t>
            </a:r>
            <a:r>
              <a:rPr lang="en-GB" dirty="0">
                <a:latin typeface="Twinkl Cursive Looped" panose="02000000000000000000" pitchFamily="2" charset="0"/>
              </a:rPr>
              <a:t>Scaled score in each tested subject.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-Confirmation of whether or not they attained the national standard.</a:t>
            </a:r>
            <a:br>
              <a:rPr lang="en-GB" dirty="0">
                <a:latin typeface="Twinkl Cursive Looped" panose="02000000000000000000" pitchFamily="2" charset="0"/>
              </a:rPr>
            </a:br>
            <a:endParaRPr lang="en-GB" dirty="0">
              <a:latin typeface="Twinkl Cursive Looped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17474"/>
            <a:ext cx="2750820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70" dirty="0">
                <a:latin typeface="Twinkl Cursive Looped" panose="02000000000000000000" pitchFamily="2" charset="0"/>
              </a:rPr>
              <a:t>A</a:t>
            </a:r>
            <a:r>
              <a:rPr spc="-95" dirty="0">
                <a:latin typeface="Twinkl Cursive Looped" panose="02000000000000000000" pitchFamily="2" charset="0"/>
              </a:rPr>
              <a:t>t</a:t>
            </a:r>
            <a:r>
              <a:rPr spc="-135" dirty="0">
                <a:latin typeface="Twinkl Cursive Looped" panose="02000000000000000000" pitchFamily="2" charset="0"/>
              </a:rPr>
              <a:t>t</a:t>
            </a:r>
            <a:r>
              <a:rPr spc="-105" dirty="0">
                <a:latin typeface="Twinkl Cursive Looped" panose="02000000000000000000" pitchFamily="2" charset="0"/>
              </a:rPr>
              <a:t>e</a:t>
            </a:r>
            <a:r>
              <a:rPr spc="-100" dirty="0">
                <a:latin typeface="Twinkl Cursive Looped" panose="02000000000000000000" pitchFamily="2" charset="0"/>
              </a:rPr>
              <a:t>n</a:t>
            </a:r>
            <a:r>
              <a:rPr spc="-105" dirty="0">
                <a:latin typeface="Twinkl Cursive Looped" panose="02000000000000000000" pitchFamily="2" charset="0"/>
              </a:rPr>
              <a:t>da</a:t>
            </a:r>
            <a:r>
              <a:rPr spc="-100" dirty="0">
                <a:latin typeface="Twinkl Cursive Looped" panose="02000000000000000000" pitchFamily="2" charset="0"/>
              </a:rPr>
              <a:t>n</a:t>
            </a:r>
            <a:r>
              <a:rPr spc="-105" dirty="0">
                <a:latin typeface="Twinkl Cursive Looped" panose="02000000000000000000" pitchFamily="2" charset="0"/>
              </a:rPr>
              <a:t>c</a:t>
            </a:r>
            <a:r>
              <a:rPr spc="-5" dirty="0">
                <a:latin typeface="Twinkl Cursive Looped" panose="02000000000000000000" pitchFamily="2" charset="0"/>
              </a:rPr>
              <a:t>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0240" y="1583562"/>
            <a:ext cx="7275195" cy="27684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95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200" u="sng" spc="-5" dirty="0">
                <a:solidFill>
                  <a:srgbClr val="2E2B1F"/>
                </a:solidFill>
                <a:uFill>
                  <a:solidFill>
                    <a:srgbClr val="2E2B1F"/>
                  </a:solidFill>
                </a:uFill>
                <a:latin typeface="Twinkl Cursive Looped" panose="02000000000000000000" pitchFamily="2" charset="0"/>
                <a:cs typeface="Calibri"/>
              </a:rPr>
              <a:t>No</a:t>
            </a:r>
            <a:r>
              <a:rPr sz="22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authorised</a:t>
            </a:r>
            <a:r>
              <a:rPr sz="22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holidays!</a:t>
            </a:r>
            <a:endParaRPr sz="2200" dirty="0">
              <a:latin typeface="Twinkl Cursive Looped" panose="02000000000000000000" pitchFamily="2" charset="0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A9A47B"/>
              </a:buClr>
              <a:buFont typeface="Arial"/>
              <a:buChar char="•"/>
            </a:pPr>
            <a:endParaRPr sz="2550" dirty="0">
              <a:latin typeface="Twinkl Cursive Looped" panose="02000000000000000000" pitchFamily="2" charset="0"/>
              <a:cs typeface="Calibri"/>
            </a:endParaRPr>
          </a:p>
          <a:p>
            <a:pPr marL="241300" indent="-229235">
              <a:lnSpc>
                <a:spcPts val="2510"/>
              </a:lnSpc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2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Illness/accident</a:t>
            </a:r>
            <a:r>
              <a:rPr sz="22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–</a:t>
            </a:r>
            <a:r>
              <a:rPr sz="2200" spc="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where</a:t>
            </a:r>
            <a:r>
              <a:rPr sz="2200" spc="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possible </a:t>
            </a:r>
            <a:r>
              <a:rPr sz="22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children</a:t>
            </a:r>
            <a:r>
              <a:rPr sz="2200" spc="-2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should</a:t>
            </a:r>
            <a:r>
              <a:rPr sz="22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come</a:t>
            </a:r>
            <a:r>
              <a:rPr sz="2200" spc="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in</a:t>
            </a:r>
            <a:r>
              <a:rPr sz="22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2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to</a:t>
            </a:r>
            <a:endParaRPr sz="2200" dirty="0">
              <a:latin typeface="Twinkl Cursive Looped" panose="02000000000000000000" pitchFamily="2" charset="0"/>
              <a:cs typeface="Calibri"/>
            </a:endParaRPr>
          </a:p>
          <a:p>
            <a:pPr marL="241300">
              <a:lnSpc>
                <a:spcPts val="2510"/>
              </a:lnSpc>
              <a:tabLst>
                <a:tab pos="1918970" algn="l"/>
              </a:tabLst>
            </a:pPr>
            <a:r>
              <a:rPr sz="2200" spc="-3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take</a:t>
            </a:r>
            <a:r>
              <a:rPr sz="2200" spc="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the</a:t>
            </a:r>
            <a:r>
              <a:rPr sz="2200" spc="2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test.	</a:t>
            </a:r>
            <a:r>
              <a:rPr sz="22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Modifications</a:t>
            </a:r>
            <a:r>
              <a:rPr sz="2200" spc="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can</a:t>
            </a:r>
            <a:r>
              <a:rPr sz="22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be made</a:t>
            </a:r>
            <a:r>
              <a:rPr sz="2200" spc="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if</a:t>
            </a:r>
            <a:r>
              <a:rPr sz="22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2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necessary.</a:t>
            </a:r>
            <a:endParaRPr sz="2200" dirty="0">
              <a:latin typeface="Twinkl Cursive Looped" panose="02000000000000000000" pitchFamily="2" charset="0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800" dirty="0">
              <a:latin typeface="Twinkl Cursive Looped" panose="02000000000000000000" pitchFamily="2" charset="0"/>
              <a:cs typeface="Calibri"/>
            </a:endParaRPr>
          </a:p>
          <a:p>
            <a:pPr marL="241300" marR="5080" indent="-229235">
              <a:lnSpc>
                <a:spcPts val="2380"/>
              </a:lnSpc>
              <a:spcBef>
                <a:spcPts val="5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2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Lateness</a:t>
            </a:r>
            <a:r>
              <a:rPr sz="2200" spc="2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–</a:t>
            </a:r>
            <a:r>
              <a:rPr sz="22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please</a:t>
            </a:r>
            <a:r>
              <a:rPr sz="2200" spc="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give</a:t>
            </a:r>
            <a:r>
              <a:rPr sz="22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us</a:t>
            </a:r>
            <a:r>
              <a:rPr sz="2200" spc="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a </a:t>
            </a:r>
            <a:r>
              <a:rPr sz="22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call</a:t>
            </a:r>
            <a:r>
              <a:rPr sz="22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if</a:t>
            </a:r>
            <a:r>
              <a:rPr sz="22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you</a:t>
            </a:r>
            <a:r>
              <a:rPr sz="22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are</a:t>
            </a:r>
            <a:r>
              <a:rPr sz="22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running</a:t>
            </a:r>
            <a:r>
              <a:rPr sz="2200" spc="-2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late,</a:t>
            </a:r>
            <a:r>
              <a:rPr sz="2200" spc="2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we</a:t>
            </a:r>
            <a:r>
              <a:rPr sz="2200" spc="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may </a:t>
            </a:r>
            <a:r>
              <a:rPr sz="2200" spc="-484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be</a:t>
            </a:r>
            <a:r>
              <a:rPr sz="22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able</a:t>
            </a:r>
            <a:r>
              <a:rPr sz="22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2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to</a:t>
            </a:r>
            <a:r>
              <a:rPr sz="2200" spc="2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delay</a:t>
            </a:r>
            <a:r>
              <a:rPr sz="22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the</a:t>
            </a:r>
            <a:r>
              <a:rPr sz="2200" spc="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start</a:t>
            </a:r>
            <a:r>
              <a:rPr sz="22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of</a:t>
            </a:r>
            <a:r>
              <a:rPr sz="2200" spc="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2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the </a:t>
            </a:r>
            <a:r>
              <a:rPr sz="22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test.</a:t>
            </a:r>
            <a:endParaRPr sz="2200" dirty="0">
              <a:latin typeface="Twinkl Cursive Looped" panose="02000000000000000000" pitchFamily="2" charset="0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04504" y="5590032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400" y="304800"/>
            <a:ext cx="8068564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4000" spc="-100" dirty="0">
                <a:latin typeface="Twinkl Cursive Looped" panose="02000000000000000000" pitchFamily="2" charset="0"/>
              </a:rPr>
              <a:t>H</a:t>
            </a:r>
            <a:r>
              <a:rPr sz="4000" spc="-130" dirty="0">
                <a:latin typeface="Twinkl Cursive Looped" panose="02000000000000000000" pitchFamily="2" charset="0"/>
              </a:rPr>
              <a:t>o</a:t>
            </a:r>
            <a:r>
              <a:rPr sz="4000" spc="-5" dirty="0">
                <a:latin typeface="Twinkl Cursive Looped" panose="02000000000000000000" pitchFamily="2" charset="0"/>
              </a:rPr>
              <a:t>w</a:t>
            </a:r>
            <a:r>
              <a:rPr sz="4000" spc="-195" dirty="0">
                <a:latin typeface="Twinkl Cursive Looped" panose="02000000000000000000" pitchFamily="2" charset="0"/>
              </a:rPr>
              <a:t> </a:t>
            </a:r>
            <a:r>
              <a:rPr sz="4000" spc="-110" dirty="0">
                <a:latin typeface="Twinkl Cursive Looped" panose="02000000000000000000" pitchFamily="2" charset="0"/>
              </a:rPr>
              <a:t>i</a:t>
            </a:r>
            <a:r>
              <a:rPr sz="4000" spc="-5" dirty="0">
                <a:latin typeface="Twinkl Cursive Looped" panose="02000000000000000000" pitchFamily="2" charset="0"/>
              </a:rPr>
              <a:t>s</a:t>
            </a:r>
            <a:r>
              <a:rPr sz="4000" spc="-204" dirty="0">
                <a:latin typeface="Twinkl Cursive Looped" panose="02000000000000000000" pitchFamily="2" charset="0"/>
              </a:rPr>
              <a:t> </a:t>
            </a:r>
            <a:r>
              <a:rPr sz="4000" spc="-100" dirty="0">
                <a:latin typeface="Twinkl Cursive Looped" panose="02000000000000000000" pitchFamily="2" charset="0"/>
              </a:rPr>
              <a:t>s</a:t>
            </a:r>
            <a:r>
              <a:rPr sz="4000" spc="-105" dirty="0">
                <a:latin typeface="Twinkl Cursive Looped" panose="02000000000000000000" pitchFamily="2" charset="0"/>
              </a:rPr>
              <a:t>choo</a:t>
            </a:r>
            <a:r>
              <a:rPr sz="4000" spc="-5" dirty="0">
                <a:latin typeface="Twinkl Cursive Looped" panose="02000000000000000000" pitchFamily="2" charset="0"/>
              </a:rPr>
              <a:t>l</a:t>
            </a:r>
            <a:r>
              <a:rPr sz="4000" spc="-225" dirty="0">
                <a:latin typeface="Twinkl Cursive Looped" panose="02000000000000000000" pitchFamily="2" charset="0"/>
              </a:rPr>
              <a:t> </a:t>
            </a:r>
            <a:r>
              <a:rPr sz="4000" spc="-100" dirty="0">
                <a:latin typeface="Twinkl Cursive Looped" panose="02000000000000000000" pitchFamily="2" charset="0"/>
              </a:rPr>
              <a:t>p</a:t>
            </a:r>
            <a:r>
              <a:rPr sz="4000" spc="-180" dirty="0">
                <a:latin typeface="Twinkl Cursive Looped" panose="02000000000000000000" pitchFamily="2" charset="0"/>
              </a:rPr>
              <a:t>r</a:t>
            </a:r>
            <a:r>
              <a:rPr sz="4000" spc="-105" dirty="0">
                <a:latin typeface="Twinkl Cursive Looped" panose="02000000000000000000" pitchFamily="2" charset="0"/>
              </a:rPr>
              <a:t>e</a:t>
            </a:r>
            <a:r>
              <a:rPr sz="4000" spc="-100" dirty="0">
                <a:latin typeface="Twinkl Cursive Looped" panose="02000000000000000000" pitchFamily="2" charset="0"/>
              </a:rPr>
              <a:t>p</a:t>
            </a:r>
            <a:r>
              <a:rPr sz="4000" spc="-105" dirty="0">
                <a:latin typeface="Twinkl Cursive Looped" panose="02000000000000000000" pitchFamily="2" charset="0"/>
              </a:rPr>
              <a:t>ar</a:t>
            </a:r>
            <a:r>
              <a:rPr sz="4000" spc="-110" dirty="0">
                <a:latin typeface="Twinkl Cursive Looped" panose="02000000000000000000" pitchFamily="2" charset="0"/>
              </a:rPr>
              <a:t>i</a:t>
            </a:r>
            <a:r>
              <a:rPr sz="4000" spc="-100" dirty="0">
                <a:latin typeface="Twinkl Cursive Looped" panose="02000000000000000000" pitchFamily="2" charset="0"/>
              </a:rPr>
              <a:t>n</a:t>
            </a:r>
            <a:r>
              <a:rPr sz="4000" spc="-5" dirty="0">
                <a:latin typeface="Twinkl Cursive Looped" panose="02000000000000000000" pitchFamily="2" charset="0"/>
              </a:rPr>
              <a:t>g</a:t>
            </a:r>
            <a:r>
              <a:rPr sz="4000" spc="-190" dirty="0">
                <a:latin typeface="Twinkl Cursive Looped" panose="02000000000000000000" pitchFamily="2" charset="0"/>
              </a:rPr>
              <a:t> </a:t>
            </a:r>
            <a:r>
              <a:rPr sz="4000" spc="-95" dirty="0">
                <a:latin typeface="Twinkl Cursive Looped" panose="02000000000000000000" pitchFamily="2" charset="0"/>
              </a:rPr>
              <a:t>t</a:t>
            </a:r>
            <a:r>
              <a:rPr sz="4000" spc="-105" dirty="0">
                <a:latin typeface="Twinkl Cursive Looped" panose="02000000000000000000" pitchFamily="2" charset="0"/>
              </a:rPr>
              <a:t>h</a:t>
            </a:r>
            <a:r>
              <a:rPr sz="4000" spc="-5" dirty="0">
                <a:latin typeface="Twinkl Cursive Looped" panose="02000000000000000000" pitchFamily="2" charset="0"/>
              </a:rPr>
              <a:t>e </a:t>
            </a:r>
            <a:r>
              <a:rPr sz="4000" spc="-105" dirty="0" smtClean="0">
                <a:latin typeface="Twinkl Cursive Looped" panose="02000000000000000000" pitchFamily="2" charset="0"/>
              </a:rPr>
              <a:t>c</a:t>
            </a:r>
            <a:r>
              <a:rPr sz="4000" spc="-110" dirty="0" smtClean="0">
                <a:latin typeface="Twinkl Cursive Looped" panose="02000000000000000000" pitchFamily="2" charset="0"/>
              </a:rPr>
              <a:t>hi</a:t>
            </a:r>
            <a:r>
              <a:rPr sz="4000" spc="-100" dirty="0" smtClean="0">
                <a:latin typeface="Twinkl Cursive Looped" panose="02000000000000000000" pitchFamily="2" charset="0"/>
              </a:rPr>
              <a:t>l</a:t>
            </a:r>
            <a:r>
              <a:rPr sz="4000" spc="-105" dirty="0" smtClean="0">
                <a:latin typeface="Twinkl Cursive Looped" panose="02000000000000000000" pitchFamily="2" charset="0"/>
              </a:rPr>
              <a:t>d</a:t>
            </a:r>
            <a:r>
              <a:rPr sz="4000" spc="-180" dirty="0" smtClean="0">
                <a:latin typeface="Twinkl Cursive Looped" panose="02000000000000000000" pitchFamily="2" charset="0"/>
              </a:rPr>
              <a:t>r</a:t>
            </a:r>
            <a:r>
              <a:rPr sz="4000" spc="-105" dirty="0" smtClean="0">
                <a:latin typeface="Twinkl Cursive Looped" panose="02000000000000000000" pitchFamily="2" charset="0"/>
              </a:rPr>
              <a:t>e</a:t>
            </a:r>
            <a:r>
              <a:rPr sz="4000" spc="-5" dirty="0" smtClean="0">
                <a:latin typeface="Twinkl Cursive Looped" panose="02000000000000000000" pitchFamily="2" charset="0"/>
              </a:rPr>
              <a:t>n</a:t>
            </a:r>
            <a:r>
              <a:rPr sz="4000" spc="-204" dirty="0" smtClean="0">
                <a:latin typeface="Twinkl Cursive Looped" panose="02000000000000000000" pitchFamily="2" charset="0"/>
              </a:rPr>
              <a:t> </a:t>
            </a:r>
            <a:r>
              <a:rPr sz="4000" spc="-5" dirty="0">
                <a:latin typeface="Twinkl Cursive Looped" panose="02000000000000000000" pitchFamily="2" charset="0"/>
              </a:rPr>
              <a:t>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0240" y="1553082"/>
            <a:ext cx="6847840" cy="3935693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350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Guidance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on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next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steps</a:t>
            </a:r>
            <a:r>
              <a:rPr sz="2400" spc="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to </a:t>
            </a:r>
            <a:r>
              <a:rPr sz="2400" spc="-2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make</a:t>
            </a:r>
            <a:r>
              <a:rPr sz="24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work </a:t>
            </a:r>
            <a:r>
              <a:rPr sz="2400" spc="-2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‘even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spc="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better</a:t>
            </a:r>
            <a:r>
              <a:rPr sz="2400" spc="5" dirty="0" smtClean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’</a:t>
            </a:r>
            <a:endParaRPr lang="en-US" sz="2400" spc="5" dirty="0" smtClean="0">
              <a:solidFill>
                <a:srgbClr val="2E2B1F"/>
              </a:solidFill>
              <a:latin typeface="Twinkl Cursive Looped" panose="02000000000000000000" pitchFamily="2" charset="0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350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lang="en-US" sz="2400" spc="5" dirty="0" smtClean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Conferencing </a:t>
            </a:r>
            <a:endParaRPr sz="2400" dirty="0">
              <a:latin typeface="Twinkl Cursive Looped" panose="02000000000000000000" pitchFamily="2" charset="0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254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Timed</a:t>
            </a:r>
            <a:r>
              <a:rPr sz="2400" spc="-2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tasks</a:t>
            </a:r>
            <a:r>
              <a:rPr sz="24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and</a:t>
            </a:r>
            <a:r>
              <a:rPr sz="2400" spc="-3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‘mock’</a:t>
            </a:r>
            <a:r>
              <a:rPr sz="2400" spc="-2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tests</a:t>
            </a:r>
            <a:endParaRPr sz="2400" dirty="0">
              <a:latin typeface="Twinkl Cursive Looped" panose="02000000000000000000" pitchFamily="2" charset="0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250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Emphasis</a:t>
            </a:r>
            <a:r>
              <a:rPr sz="2400" spc="-2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on 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reasoning</a:t>
            </a:r>
            <a:r>
              <a:rPr sz="2400" spc="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in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Maths</a:t>
            </a:r>
            <a:endParaRPr sz="2400" dirty="0">
              <a:latin typeface="Twinkl Cursive Looped" panose="02000000000000000000" pitchFamily="2" charset="0"/>
              <a:cs typeface="Calibri"/>
            </a:endParaRPr>
          </a:p>
          <a:p>
            <a:pPr marL="241300" indent="-229235">
              <a:lnSpc>
                <a:spcPts val="2395"/>
              </a:lnSpc>
              <a:spcBef>
                <a:spcPts val="250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A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clear</a:t>
            </a:r>
            <a:r>
              <a:rPr sz="2400" spc="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focus</a:t>
            </a:r>
            <a:r>
              <a:rPr sz="2400" spc="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on 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developing</a:t>
            </a:r>
            <a:r>
              <a:rPr sz="2400" spc="3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vocabulary 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and</a:t>
            </a:r>
            <a:r>
              <a:rPr sz="24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inference</a:t>
            </a:r>
            <a:r>
              <a:rPr sz="2400" spc="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skills</a:t>
            </a:r>
            <a:r>
              <a:rPr sz="2400" spc="2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dirty="0" smtClean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in</a:t>
            </a:r>
            <a:r>
              <a:rPr lang="en-US" sz="2400" dirty="0"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spc="-5" dirty="0" smtClean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reading</a:t>
            </a:r>
            <a:endParaRPr sz="2400" dirty="0">
              <a:latin typeface="Twinkl Cursive Looped" panose="02000000000000000000" pitchFamily="2" charset="0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254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Use</a:t>
            </a:r>
            <a:r>
              <a:rPr sz="2400" spc="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of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revision</a:t>
            </a:r>
            <a:r>
              <a:rPr sz="2400" spc="3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materials</a:t>
            </a:r>
            <a:endParaRPr sz="2400" dirty="0">
              <a:latin typeface="Twinkl Cursive Looped" panose="02000000000000000000" pitchFamily="2" charset="0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250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Homework</a:t>
            </a:r>
            <a:endParaRPr sz="2400" dirty="0">
              <a:latin typeface="Twinkl Cursive Looped" panose="02000000000000000000" pitchFamily="2" charset="0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250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Balanced</a:t>
            </a:r>
            <a:r>
              <a:rPr sz="2400" spc="-5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curriculum</a:t>
            </a:r>
            <a:endParaRPr sz="2400" dirty="0">
              <a:latin typeface="Twinkl Cursive Looped" panose="02000000000000000000" pitchFamily="2" charset="0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254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400" spc="-4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P.S.H.E.</a:t>
            </a:r>
            <a:endParaRPr sz="2400" dirty="0">
              <a:latin typeface="Twinkl Cursive Looped" panose="02000000000000000000" pitchFamily="2" charset="0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04504" y="5590032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81000"/>
            <a:ext cx="7772400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latin typeface="Twinkl Cursive Looped" panose="02000000000000000000" pitchFamily="2" charset="0"/>
                <a:ea typeface="Calibri"/>
                <a:cs typeface="Calibri"/>
                <a:sym typeface="Calibri"/>
              </a:rPr>
              <a:t>Best way to prepare your child: </a:t>
            </a:r>
            <a:r>
              <a:rPr lang="en-GB" b="1" dirty="0">
                <a:latin typeface="Twinkl Cursive Looped" panose="02000000000000000000" pitchFamily="2" charset="0"/>
                <a:ea typeface="Calibri"/>
                <a:cs typeface="Calibri"/>
                <a:sym typeface="Calibri"/>
              </a:rPr>
              <a:t/>
            </a:r>
            <a:br>
              <a:rPr lang="en-GB" b="1" dirty="0">
                <a:latin typeface="Twinkl Cursive Looped" panose="02000000000000000000" pitchFamily="2" charset="0"/>
                <a:ea typeface="Calibri"/>
                <a:cs typeface="Calibri"/>
                <a:sym typeface="Calibri"/>
              </a:rPr>
            </a:br>
            <a:r>
              <a:rPr lang="en-GB" dirty="0">
                <a:latin typeface="Twinkl Cursive Looped" panose="02000000000000000000" pitchFamily="2" charset="0"/>
              </a:rPr>
              <a:t>First and foremost, support and reassure your child that there is nothing to worry about and they should always just try their best. Praise and encourage!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Ensure your child has the best possible attendance at school (including arriving at </a:t>
            </a:r>
            <a:r>
              <a:rPr lang="en-GB" dirty="0" smtClean="0">
                <a:latin typeface="Twinkl Cursive Looped" panose="02000000000000000000" pitchFamily="2" charset="0"/>
              </a:rPr>
              <a:t>8:40am </a:t>
            </a:r>
            <a:r>
              <a:rPr lang="en-GB" dirty="0">
                <a:latin typeface="Twinkl Cursive Looped" panose="02000000000000000000" pitchFamily="2" charset="0"/>
              </a:rPr>
              <a:t>daily </a:t>
            </a:r>
            <a:r>
              <a:rPr lang="en-GB" dirty="0" smtClean="0">
                <a:latin typeface="Twinkl Cursive Looped" panose="02000000000000000000" pitchFamily="2" charset="0"/>
              </a:rPr>
              <a:t>for small group work)</a:t>
            </a: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Support your child with any homework </a:t>
            </a:r>
            <a:r>
              <a:rPr lang="en-GB" dirty="0" smtClean="0">
                <a:latin typeface="Twinkl Cursive Looped" panose="02000000000000000000" pitchFamily="2" charset="0"/>
              </a:rPr>
              <a:t>tasks</a:t>
            </a: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Reading, spelling and arithmetic (e.g. times tables) are always good to practise.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Talk to your child about what they have learnt at school and what book(s) they are reading (the character, the plot, their opinion</a:t>
            </a:r>
            <a:r>
              <a:rPr lang="en-GB" dirty="0" smtClean="0">
                <a:latin typeface="Twinkl Cursive Looped" panose="02000000000000000000" pitchFamily="2" charset="0"/>
              </a:rPr>
              <a:t>).</a:t>
            </a:r>
          </a:p>
          <a:p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 smtClean="0">
                <a:latin typeface="Twinkl Cursive Looped" panose="02000000000000000000" pitchFamily="2" charset="0"/>
              </a:rPr>
              <a:t>Be aware of screen time.</a:t>
            </a: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Make sure your child has a good sleep and healthy breakfast every morning</a:t>
            </a:r>
            <a:r>
              <a:rPr lang="en-GB" dirty="0" smtClean="0">
                <a:latin typeface="Twinkl Cursive Looped" panose="02000000000000000000" pitchFamily="2" charset="0"/>
              </a:rPr>
              <a:t>!</a:t>
            </a:r>
          </a:p>
          <a:p>
            <a:pPr algn="ctr"/>
            <a:r>
              <a:rPr lang="en-GB" sz="4000" dirty="0" smtClean="0">
                <a:latin typeface="Twinkl Cursive Looped" panose="02000000000000000000" pitchFamily="2" charset="0"/>
              </a:rPr>
              <a:t>Balance work and play!</a:t>
            </a:r>
            <a:r>
              <a:rPr lang="en-GB" sz="5400" dirty="0">
                <a:latin typeface="Twinkl Cursive Looped" panose="02000000000000000000" pitchFamily="2" charset="0"/>
              </a:rPr>
              <a:t/>
            </a:r>
            <a:br>
              <a:rPr lang="en-GB" sz="5400" dirty="0">
                <a:latin typeface="Twinkl Cursive Looped" panose="02000000000000000000" pitchFamily="2" charset="0"/>
              </a:rPr>
            </a:br>
            <a:endParaRPr lang="en-GB" dirty="0">
              <a:latin typeface="Twinkl Cursive Looped" panose="02000000000000000000" pitchFamily="2" charset="0"/>
            </a:endParaRPr>
          </a:p>
        </p:txBody>
      </p:sp>
      <p:pic>
        <p:nvPicPr>
          <p:cNvPr id="3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04504" y="5590032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914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7994"/>
            <a:ext cx="6703060" cy="7200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5" dirty="0">
                <a:latin typeface="Twinkl Cursive Looped" panose="02000000000000000000" pitchFamily="2" charset="0"/>
              </a:rPr>
              <a:t>U</a:t>
            </a:r>
            <a:r>
              <a:rPr spc="-100" dirty="0">
                <a:latin typeface="Twinkl Cursive Looped" panose="02000000000000000000" pitchFamily="2" charset="0"/>
              </a:rPr>
              <a:t>s</a:t>
            </a:r>
            <a:r>
              <a:rPr spc="-105" dirty="0">
                <a:latin typeface="Twinkl Cursive Looped" panose="02000000000000000000" pitchFamily="2" charset="0"/>
              </a:rPr>
              <a:t>ef</a:t>
            </a:r>
            <a:r>
              <a:rPr spc="-95" dirty="0">
                <a:latin typeface="Twinkl Cursive Looped" panose="02000000000000000000" pitchFamily="2" charset="0"/>
              </a:rPr>
              <a:t>u</a:t>
            </a:r>
            <a:r>
              <a:rPr spc="-5" dirty="0">
                <a:latin typeface="Twinkl Cursive Looped" panose="02000000000000000000" pitchFamily="2" charset="0"/>
              </a:rPr>
              <a:t>l</a:t>
            </a:r>
            <a:r>
              <a:rPr spc="-229" dirty="0">
                <a:latin typeface="Twinkl Cursive Looped" panose="02000000000000000000" pitchFamily="2" charset="0"/>
              </a:rPr>
              <a:t> </a:t>
            </a:r>
            <a:r>
              <a:rPr spc="-185" dirty="0">
                <a:latin typeface="Twinkl Cursive Looped" panose="02000000000000000000" pitchFamily="2" charset="0"/>
              </a:rPr>
              <a:t>R</a:t>
            </a:r>
            <a:r>
              <a:rPr spc="-150" dirty="0">
                <a:latin typeface="Twinkl Cursive Looped" panose="02000000000000000000" pitchFamily="2" charset="0"/>
              </a:rPr>
              <a:t>e</a:t>
            </a:r>
            <a:r>
              <a:rPr spc="-105" dirty="0">
                <a:latin typeface="Twinkl Cursive Looped" panose="02000000000000000000" pitchFamily="2" charset="0"/>
              </a:rPr>
              <a:t>v</a:t>
            </a:r>
            <a:r>
              <a:rPr spc="-110" dirty="0">
                <a:latin typeface="Twinkl Cursive Looped" panose="02000000000000000000" pitchFamily="2" charset="0"/>
              </a:rPr>
              <a:t>i</a:t>
            </a:r>
            <a:r>
              <a:rPr spc="-100" dirty="0">
                <a:latin typeface="Twinkl Cursive Looped" panose="02000000000000000000" pitchFamily="2" charset="0"/>
              </a:rPr>
              <a:t>s</a:t>
            </a:r>
            <a:r>
              <a:rPr spc="-110" dirty="0">
                <a:latin typeface="Twinkl Cursive Looped" panose="02000000000000000000" pitchFamily="2" charset="0"/>
              </a:rPr>
              <a:t>i</a:t>
            </a:r>
            <a:r>
              <a:rPr spc="-105" dirty="0">
                <a:latin typeface="Twinkl Cursive Looped" panose="02000000000000000000" pitchFamily="2" charset="0"/>
              </a:rPr>
              <a:t>o</a:t>
            </a:r>
            <a:r>
              <a:rPr spc="-5" dirty="0">
                <a:latin typeface="Twinkl Cursive Looped" panose="02000000000000000000" pitchFamily="2" charset="0"/>
              </a:rPr>
              <a:t>n</a:t>
            </a:r>
            <a:r>
              <a:rPr spc="-204" dirty="0">
                <a:latin typeface="Twinkl Cursive Looped" panose="02000000000000000000" pitchFamily="2" charset="0"/>
              </a:rPr>
              <a:t> </a:t>
            </a:r>
            <a:r>
              <a:rPr spc="-105" dirty="0">
                <a:latin typeface="Twinkl Cursive Looped" panose="02000000000000000000" pitchFamily="2" charset="0"/>
              </a:rPr>
              <a:t>Ma</a:t>
            </a:r>
            <a:r>
              <a:rPr spc="-135" dirty="0">
                <a:latin typeface="Twinkl Cursive Looped" panose="02000000000000000000" pitchFamily="2" charset="0"/>
              </a:rPr>
              <a:t>t</a:t>
            </a:r>
            <a:r>
              <a:rPr spc="-105" dirty="0">
                <a:latin typeface="Twinkl Cursive Looped" panose="02000000000000000000" pitchFamily="2" charset="0"/>
              </a:rPr>
              <a:t>er</a:t>
            </a:r>
            <a:r>
              <a:rPr spc="-110" dirty="0">
                <a:latin typeface="Twinkl Cursive Looped" panose="02000000000000000000" pitchFamily="2" charset="0"/>
              </a:rPr>
              <a:t>i</a:t>
            </a:r>
            <a:r>
              <a:rPr spc="-105" dirty="0">
                <a:latin typeface="Twinkl Cursive Looped" panose="02000000000000000000" pitchFamily="2" charset="0"/>
              </a:rPr>
              <a:t>a</a:t>
            </a:r>
            <a:r>
              <a:rPr spc="-100" dirty="0">
                <a:latin typeface="Twinkl Cursive Looped" panose="02000000000000000000" pitchFamily="2" charset="0"/>
              </a:rPr>
              <a:t>l</a:t>
            </a:r>
            <a:r>
              <a:rPr spc="-5" dirty="0">
                <a:latin typeface="Twinkl Cursive Looped" panose="02000000000000000000" pitchFamily="2" charset="0"/>
              </a:rPr>
              <a:t>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0240" y="1585086"/>
            <a:ext cx="7344409" cy="2703304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241300" marR="5080" indent="-229235">
              <a:lnSpc>
                <a:spcPts val="2270"/>
              </a:lnSpc>
              <a:spcBef>
                <a:spcPts val="380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lang="en-GB" sz="2400" dirty="0" smtClean="0">
                <a:latin typeface="Twinkl Cursive Looped" panose="02000000000000000000" pitchFamily="2" charset="0"/>
                <a:cs typeface="Calibri"/>
                <a:hlinkClick r:id="rId3"/>
              </a:rPr>
              <a:t>https</a:t>
            </a:r>
            <a:r>
              <a:rPr lang="en-GB" sz="2400" dirty="0">
                <a:latin typeface="Twinkl Cursive Looped" panose="02000000000000000000" pitchFamily="2" charset="0"/>
                <a:cs typeface="Calibri"/>
                <a:hlinkClick r:id="rId3"/>
              </a:rPr>
              <a:t>://</a:t>
            </a:r>
            <a:r>
              <a:rPr lang="en-GB" sz="2400" dirty="0" smtClean="0">
                <a:latin typeface="Twinkl Cursive Looped" panose="02000000000000000000" pitchFamily="2" charset="0"/>
                <a:cs typeface="Calibri"/>
                <a:hlinkClick r:id="rId3"/>
              </a:rPr>
              <a:t>www.bbc.co.uk/bitesize/articles/zrybvk7</a:t>
            </a:r>
            <a:r>
              <a:rPr lang="en-GB" sz="2400" dirty="0" smtClean="0">
                <a:latin typeface="Twinkl Cursive Looped" panose="02000000000000000000" pitchFamily="2" charset="0"/>
                <a:cs typeface="Calibri"/>
              </a:rPr>
              <a:t> </a:t>
            </a:r>
            <a:endParaRPr sz="2400" dirty="0">
              <a:latin typeface="Twinkl Cursive Looped" panose="02000000000000000000" pitchFamily="2" charset="0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215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lang="en-GB" sz="2400" u="sng" spc="-15" dirty="0">
                <a:solidFill>
                  <a:srgbClr val="D25713"/>
                </a:solidFill>
                <a:uFill>
                  <a:solidFill>
                    <a:srgbClr val="D25713"/>
                  </a:solidFill>
                </a:uFill>
                <a:latin typeface="Twinkl Cursive Looped" panose="02000000000000000000" pitchFamily="2" charset="0"/>
                <a:cs typeface="Calibri"/>
                <a:hlinkClick r:id="rId4"/>
              </a:rPr>
              <a:t>https://</a:t>
            </a:r>
            <a:r>
              <a:rPr lang="en-GB" sz="2400" u="sng" spc="-15" dirty="0" smtClean="0">
                <a:solidFill>
                  <a:srgbClr val="D25713"/>
                </a:solidFill>
                <a:uFill>
                  <a:solidFill>
                    <a:srgbClr val="D25713"/>
                  </a:solidFill>
                </a:uFill>
                <a:latin typeface="Twinkl Cursive Looped" panose="02000000000000000000" pitchFamily="2" charset="0"/>
                <a:cs typeface="Calibri"/>
                <a:hlinkClick r:id="rId4"/>
              </a:rPr>
              <a:t>www.educationquizzes.com/ks2/english/</a:t>
            </a:r>
          </a:p>
          <a:p>
            <a:pPr marL="241300" indent="-229235">
              <a:lnSpc>
                <a:spcPct val="100000"/>
              </a:lnSpc>
              <a:spcBef>
                <a:spcPts val="215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lang="en-GB" sz="2400" u="sng" spc="-15" dirty="0" smtClean="0">
                <a:solidFill>
                  <a:srgbClr val="D25713"/>
                </a:solidFill>
                <a:uFill>
                  <a:solidFill>
                    <a:srgbClr val="D25713"/>
                  </a:solidFill>
                </a:uFill>
                <a:latin typeface="Twinkl Cursive Looped" panose="02000000000000000000" pitchFamily="2" charset="0"/>
                <a:cs typeface="Calibri"/>
                <a:hlinkClick r:id="rId4"/>
              </a:rPr>
              <a:t>https</a:t>
            </a:r>
            <a:r>
              <a:rPr lang="en-GB" sz="2400" u="sng" spc="-15" dirty="0">
                <a:solidFill>
                  <a:srgbClr val="D25713"/>
                </a:solidFill>
                <a:uFill>
                  <a:solidFill>
                    <a:srgbClr val="D25713"/>
                  </a:solidFill>
                </a:uFill>
                <a:latin typeface="Twinkl Cursive Looped" panose="02000000000000000000" pitchFamily="2" charset="0"/>
                <a:cs typeface="Calibri"/>
                <a:hlinkClick r:id="rId4"/>
              </a:rPr>
              <a:t>://</a:t>
            </a:r>
            <a:r>
              <a:rPr lang="en-GB" sz="2400" u="sng" spc="-15" dirty="0" smtClean="0">
                <a:solidFill>
                  <a:srgbClr val="D25713"/>
                </a:solidFill>
                <a:uFill>
                  <a:solidFill>
                    <a:srgbClr val="D25713"/>
                  </a:solidFill>
                </a:uFill>
                <a:latin typeface="Twinkl Cursive Looped" panose="02000000000000000000" pitchFamily="2" charset="0"/>
                <a:cs typeface="Calibri"/>
                <a:hlinkClick r:id="rId4"/>
              </a:rPr>
              <a:t>www.educationquizzes.com/ks2/maths/</a:t>
            </a:r>
          </a:p>
          <a:p>
            <a:pPr marL="241300" indent="-229235">
              <a:lnSpc>
                <a:spcPct val="100000"/>
              </a:lnSpc>
              <a:spcBef>
                <a:spcPts val="215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400" u="sng" spc="-15" dirty="0" smtClean="0">
                <a:solidFill>
                  <a:srgbClr val="D25713"/>
                </a:solidFill>
                <a:uFill>
                  <a:solidFill>
                    <a:srgbClr val="D25713"/>
                  </a:solidFill>
                </a:uFill>
                <a:latin typeface="Twinkl Cursive Looped" panose="02000000000000000000" pitchFamily="2" charset="0"/>
                <a:cs typeface="Calibri"/>
                <a:hlinkClick r:id="rId4"/>
              </a:rPr>
              <a:t>www.bbc.co.uk/schools/ks2bitesize</a:t>
            </a:r>
            <a:r>
              <a:rPr sz="2400" u="sng" spc="-15" dirty="0">
                <a:solidFill>
                  <a:srgbClr val="D25713"/>
                </a:solidFill>
                <a:uFill>
                  <a:solidFill>
                    <a:srgbClr val="D25713"/>
                  </a:solidFill>
                </a:uFill>
                <a:latin typeface="Twinkl Cursive Looped" panose="02000000000000000000" pitchFamily="2" charset="0"/>
                <a:cs typeface="Calibri"/>
                <a:hlinkClick r:id="rId4"/>
              </a:rPr>
              <a:t>/</a:t>
            </a:r>
            <a:endParaRPr sz="2400" dirty="0">
              <a:latin typeface="Twinkl Cursive Looped" panose="02000000000000000000" pitchFamily="2" charset="0"/>
              <a:cs typeface="Calibri"/>
            </a:endParaRPr>
          </a:p>
          <a:p>
            <a:pPr marL="241300" indent="-229235">
              <a:lnSpc>
                <a:spcPct val="100000"/>
              </a:lnSpc>
              <a:spcBef>
                <a:spcPts val="254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400" u="sng" spc="-15" dirty="0">
                <a:solidFill>
                  <a:srgbClr val="D25713"/>
                </a:solidFill>
                <a:uFill>
                  <a:solidFill>
                    <a:srgbClr val="D25713"/>
                  </a:solidFill>
                </a:uFill>
                <a:latin typeface="Twinkl Cursive Looped" panose="02000000000000000000" pitchFamily="2" charset="0"/>
                <a:cs typeface="Calibri"/>
                <a:hlinkClick r:id="rId5"/>
              </a:rPr>
              <a:t>www.mymaths.co.uk</a:t>
            </a:r>
            <a:endParaRPr sz="2400" dirty="0">
              <a:latin typeface="Twinkl Cursive Looped" panose="02000000000000000000" pitchFamily="2" charset="0"/>
              <a:cs typeface="Calibri"/>
            </a:endParaRPr>
          </a:p>
          <a:p>
            <a:pPr marL="241300" marR="725805" indent="-229235">
              <a:lnSpc>
                <a:spcPts val="2270"/>
              </a:lnSpc>
              <a:spcBef>
                <a:spcPts val="535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400" spc="-5" dirty="0" smtClean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Times </a:t>
            </a:r>
            <a:r>
              <a:rPr sz="2400" spc="-3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Tables</a:t>
            </a:r>
            <a:r>
              <a:rPr sz="2400" spc="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400" spc="-25" dirty="0" err="1" smtClean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Rockstars</a:t>
            </a:r>
            <a:endParaRPr lang="en-US" sz="2400" spc="-25" dirty="0" smtClean="0">
              <a:solidFill>
                <a:srgbClr val="2E2B1F"/>
              </a:solidFill>
              <a:latin typeface="Twinkl Cursive Looped" panose="02000000000000000000" pitchFamily="2" charset="0"/>
              <a:cs typeface="Calibri"/>
            </a:endParaRPr>
          </a:p>
          <a:p>
            <a:pPr marL="12065">
              <a:lnSpc>
                <a:spcPct val="100000"/>
              </a:lnSpc>
              <a:spcBef>
                <a:spcPts val="254"/>
              </a:spcBef>
              <a:buClr>
                <a:srgbClr val="A9A47B"/>
              </a:buClr>
              <a:tabLst>
                <a:tab pos="241300" algn="l"/>
                <a:tab pos="241935" algn="l"/>
              </a:tabLst>
            </a:pPr>
            <a:endParaRPr sz="2400" dirty="0">
              <a:latin typeface="Twinkl Cursive Looped" panose="02000000000000000000" pitchFamily="2" charset="0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604504" y="5590032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9140" y="2406472"/>
            <a:ext cx="6568440" cy="2513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 marR="30480">
              <a:lnSpc>
                <a:spcPct val="100000"/>
              </a:lnSpc>
              <a:spcBef>
                <a:spcPts val="100"/>
              </a:spcBef>
            </a:pPr>
            <a:r>
              <a:rPr sz="6600" spc="-95" dirty="0" smtClean="0">
                <a:latin typeface="Twinkl Cursive Looped" panose="02000000000000000000" pitchFamily="2" charset="0"/>
              </a:rPr>
              <a:t>SA</a:t>
            </a:r>
            <a:r>
              <a:rPr sz="6600" spc="-840" dirty="0" smtClean="0">
                <a:latin typeface="Twinkl Cursive Looped" panose="02000000000000000000" pitchFamily="2" charset="0"/>
              </a:rPr>
              <a:t>T</a:t>
            </a:r>
            <a:r>
              <a:rPr sz="6600" dirty="0" smtClean="0">
                <a:latin typeface="Twinkl Cursive Looped" panose="02000000000000000000" pitchFamily="2" charset="0"/>
              </a:rPr>
              <a:t>s</a:t>
            </a:r>
            <a:r>
              <a:rPr sz="6600" spc="-229" dirty="0" smtClean="0">
                <a:latin typeface="Twinkl Cursive Looped" panose="02000000000000000000" pitchFamily="2" charset="0"/>
              </a:rPr>
              <a:t> </a:t>
            </a:r>
            <a:r>
              <a:rPr sz="6600" spc="-105" dirty="0">
                <a:latin typeface="Twinkl Cursive Looped" panose="02000000000000000000" pitchFamily="2" charset="0"/>
              </a:rPr>
              <a:t>I</a:t>
            </a:r>
            <a:r>
              <a:rPr sz="6600" spc="-95" dirty="0">
                <a:latin typeface="Twinkl Cursive Looped" panose="02000000000000000000" pitchFamily="2" charset="0"/>
              </a:rPr>
              <a:t>n</a:t>
            </a:r>
            <a:r>
              <a:rPr sz="6600" spc="-170" dirty="0">
                <a:latin typeface="Twinkl Cursive Looped" panose="02000000000000000000" pitchFamily="2" charset="0"/>
              </a:rPr>
              <a:t>f</a:t>
            </a:r>
            <a:r>
              <a:rPr sz="6600" spc="-95" dirty="0">
                <a:latin typeface="Twinkl Cursive Looped" panose="02000000000000000000" pitchFamily="2" charset="0"/>
              </a:rPr>
              <a:t>o</a:t>
            </a:r>
            <a:r>
              <a:rPr sz="6600" spc="-105" dirty="0">
                <a:latin typeface="Twinkl Cursive Looped" panose="02000000000000000000" pitchFamily="2" charset="0"/>
              </a:rPr>
              <a:t>r</a:t>
            </a:r>
            <a:r>
              <a:rPr sz="6600" spc="-95" dirty="0">
                <a:latin typeface="Twinkl Cursive Looped" panose="02000000000000000000" pitchFamily="2" charset="0"/>
              </a:rPr>
              <a:t>m</a:t>
            </a:r>
            <a:r>
              <a:rPr sz="6600" spc="-90" dirty="0">
                <a:latin typeface="Twinkl Cursive Looped" panose="02000000000000000000" pitchFamily="2" charset="0"/>
              </a:rPr>
              <a:t>a</a:t>
            </a:r>
            <a:r>
              <a:rPr sz="6600" spc="-95" dirty="0">
                <a:latin typeface="Twinkl Cursive Looped" panose="02000000000000000000" pitchFamily="2" charset="0"/>
              </a:rPr>
              <a:t>ti</a:t>
            </a:r>
            <a:r>
              <a:rPr sz="6600" spc="-105" dirty="0">
                <a:latin typeface="Twinkl Cursive Looped" panose="02000000000000000000" pitchFamily="2" charset="0"/>
              </a:rPr>
              <a:t>o</a:t>
            </a:r>
            <a:r>
              <a:rPr sz="6600" dirty="0">
                <a:latin typeface="Twinkl Cursive Looped" panose="02000000000000000000" pitchFamily="2" charset="0"/>
              </a:rPr>
              <a:t>n  </a:t>
            </a:r>
            <a:r>
              <a:rPr sz="6600" spc="-85" dirty="0">
                <a:latin typeface="Twinkl Cursive Looped" panose="02000000000000000000" pitchFamily="2" charset="0"/>
              </a:rPr>
              <a:t>Meeting</a:t>
            </a:r>
            <a:endParaRPr sz="6600" dirty="0">
              <a:latin typeface="Twinkl Cursive Looped" panose="02000000000000000000" pitchFamily="2" charset="0"/>
            </a:endParaRPr>
          </a:p>
          <a:p>
            <a:pPr marL="38100">
              <a:lnSpc>
                <a:spcPct val="100000"/>
              </a:lnSpc>
              <a:spcBef>
                <a:spcPts val="1350"/>
              </a:spcBef>
            </a:pPr>
            <a:r>
              <a:rPr sz="2000" spc="-10" dirty="0" smtClean="0">
                <a:solidFill>
                  <a:srgbClr val="8E8D8B"/>
                </a:solidFill>
                <a:latin typeface="Twinkl Cursive Looped" panose="02000000000000000000" pitchFamily="2" charset="0"/>
                <a:cs typeface="Calibri"/>
              </a:rPr>
              <a:t>T</a:t>
            </a:r>
            <a:r>
              <a:rPr lang="en-GB" sz="2000" spc="-10" dirty="0" err="1" smtClean="0">
                <a:solidFill>
                  <a:srgbClr val="8E8D8B"/>
                </a:solidFill>
                <a:latin typeface="Twinkl Cursive Looped" panose="02000000000000000000" pitchFamily="2" charset="0"/>
                <a:cs typeface="Calibri"/>
              </a:rPr>
              <a:t>uesday</a:t>
            </a:r>
            <a:r>
              <a:rPr lang="en-GB" sz="2000" spc="-10" dirty="0" smtClean="0">
                <a:solidFill>
                  <a:srgbClr val="8E8D8B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lang="en-US" sz="2000" spc="-10" dirty="0" smtClean="0">
                <a:solidFill>
                  <a:srgbClr val="8E8D8B"/>
                </a:solidFill>
                <a:latin typeface="Twinkl Cursive Looped" panose="02000000000000000000" pitchFamily="2" charset="0"/>
                <a:cs typeface="Calibri"/>
              </a:rPr>
              <a:t>13</a:t>
            </a:r>
            <a:r>
              <a:rPr lang="en-US" sz="2000" spc="-10" baseline="30000" dirty="0" smtClean="0">
                <a:solidFill>
                  <a:srgbClr val="8E8D8B"/>
                </a:solidFill>
                <a:latin typeface="Twinkl Cursive Looped" panose="02000000000000000000" pitchFamily="2" charset="0"/>
                <a:cs typeface="Calibri"/>
              </a:rPr>
              <a:t>th</a:t>
            </a:r>
            <a:r>
              <a:rPr lang="en-US" sz="2000" spc="-10" dirty="0" smtClean="0">
                <a:solidFill>
                  <a:srgbClr val="8E8D8B"/>
                </a:solidFill>
                <a:latin typeface="Twinkl Cursive Looped" panose="02000000000000000000" pitchFamily="2" charset="0"/>
                <a:cs typeface="Calibri"/>
              </a:rPr>
              <a:t> February 2024</a:t>
            </a:r>
            <a:endParaRPr sz="2000" dirty="0">
              <a:latin typeface="Twinkl Cursive Looped" panose="02000000000000000000" pitchFamily="2" charset="0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534400" y="5562600"/>
            <a:ext cx="457200" cy="45720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71971" y="528827"/>
            <a:ext cx="1533144" cy="15316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7994"/>
            <a:ext cx="7199630" cy="7200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5" dirty="0">
                <a:latin typeface="Twinkl Cursive Looped" panose="02000000000000000000" pitchFamily="2" charset="0"/>
              </a:rPr>
              <a:t>U</a:t>
            </a:r>
            <a:r>
              <a:rPr spc="-100" dirty="0">
                <a:latin typeface="Twinkl Cursive Looped" panose="02000000000000000000" pitchFamily="2" charset="0"/>
              </a:rPr>
              <a:t>s</a:t>
            </a:r>
            <a:r>
              <a:rPr spc="-105" dirty="0">
                <a:latin typeface="Twinkl Cursive Looped" panose="02000000000000000000" pitchFamily="2" charset="0"/>
              </a:rPr>
              <a:t>ef</a:t>
            </a:r>
            <a:r>
              <a:rPr spc="-95" dirty="0">
                <a:latin typeface="Twinkl Cursive Looped" panose="02000000000000000000" pitchFamily="2" charset="0"/>
              </a:rPr>
              <a:t>u</a:t>
            </a:r>
            <a:r>
              <a:rPr spc="-5" dirty="0">
                <a:latin typeface="Twinkl Cursive Looped" panose="02000000000000000000" pitchFamily="2" charset="0"/>
              </a:rPr>
              <a:t>l</a:t>
            </a:r>
            <a:r>
              <a:rPr spc="-229" dirty="0">
                <a:latin typeface="Twinkl Cursive Looped" panose="02000000000000000000" pitchFamily="2" charset="0"/>
              </a:rPr>
              <a:t> </a:t>
            </a:r>
            <a:r>
              <a:rPr spc="-185" dirty="0">
                <a:latin typeface="Twinkl Cursive Looped" panose="02000000000000000000" pitchFamily="2" charset="0"/>
              </a:rPr>
              <a:t>R</a:t>
            </a:r>
            <a:r>
              <a:rPr spc="-150" dirty="0">
                <a:latin typeface="Twinkl Cursive Looped" panose="02000000000000000000" pitchFamily="2" charset="0"/>
              </a:rPr>
              <a:t>e</a:t>
            </a:r>
            <a:r>
              <a:rPr spc="-105" dirty="0">
                <a:latin typeface="Twinkl Cursive Looped" panose="02000000000000000000" pitchFamily="2" charset="0"/>
              </a:rPr>
              <a:t>v</a:t>
            </a:r>
            <a:r>
              <a:rPr spc="-110" dirty="0">
                <a:latin typeface="Twinkl Cursive Looped" panose="02000000000000000000" pitchFamily="2" charset="0"/>
              </a:rPr>
              <a:t>i</a:t>
            </a:r>
            <a:r>
              <a:rPr spc="-100" dirty="0">
                <a:latin typeface="Twinkl Cursive Looped" panose="02000000000000000000" pitchFamily="2" charset="0"/>
              </a:rPr>
              <a:t>s</a:t>
            </a:r>
            <a:r>
              <a:rPr spc="-110" dirty="0">
                <a:latin typeface="Twinkl Cursive Looped" panose="02000000000000000000" pitchFamily="2" charset="0"/>
              </a:rPr>
              <a:t>i</a:t>
            </a:r>
            <a:r>
              <a:rPr spc="-105" dirty="0">
                <a:latin typeface="Twinkl Cursive Looped" panose="02000000000000000000" pitchFamily="2" charset="0"/>
              </a:rPr>
              <a:t>o</a:t>
            </a:r>
            <a:r>
              <a:rPr spc="-5" dirty="0">
                <a:latin typeface="Twinkl Cursive Looped" panose="02000000000000000000" pitchFamily="2" charset="0"/>
              </a:rPr>
              <a:t>n</a:t>
            </a:r>
            <a:r>
              <a:rPr spc="-204" dirty="0">
                <a:latin typeface="Twinkl Cursive Looped" panose="02000000000000000000" pitchFamily="2" charset="0"/>
              </a:rPr>
              <a:t> </a:t>
            </a:r>
            <a:r>
              <a:rPr spc="-105" dirty="0">
                <a:latin typeface="Twinkl Cursive Looped" panose="02000000000000000000" pitchFamily="2" charset="0"/>
              </a:rPr>
              <a:t>Ma</a:t>
            </a:r>
            <a:r>
              <a:rPr spc="-135" dirty="0">
                <a:latin typeface="Twinkl Cursive Looped" panose="02000000000000000000" pitchFamily="2" charset="0"/>
              </a:rPr>
              <a:t>t</a:t>
            </a:r>
            <a:r>
              <a:rPr spc="-105" dirty="0">
                <a:latin typeface="Twinkl Cursive Looped" panose="02000000000000000000" pitchFamily="2" charset="0"/>
              </a:rPr>
              <a:t>er</a:t>
            </a:r>
            <a:r>
              <a:rPr spc="-110" dirty="0">
                <a:latin typeface="Twinkl Cursive Looped" panose="02000000000000000000" pitchFamily="2" charset="0"/>
              </a:rPr>
              <a:t>i</a:t>
            </a:r>
            <a:r>
              <a:rPr spc="-105" dirty="0">
                <a:latin typeface="Twinkl Cursive Looped" panose="02000000000000000000" pitchFamily="2" charset="0"/>
              </a:rPr>
              <a:t>a</a:t>
            </a:r>
            <a:r>
              <a:rPr spc="-100" dirty="0">
                <a:latin typeface="Twinkl Cursive Looped" panose="02000000000000000000" pitchFamily="2" charset="0"/>
              </a:rPr>
              <a:t>l</a:t>
            </a:r>
            <a:r>
              <a:rPr spc="-5" dirty="0">
                <a:latin typeface="Twinkl Cursive Looped" panose="02000000000000000000" pitchFamily="2" charset="0"/>
              </a:rPr>
              <a:t>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1180" y="1524000"/>
            <a:ext cx="7184390" cy="348236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7015" indent="-234950">
              <a:lnSpc>
                <a:spcPct val="100000"/>
              </a:lnSpc>
              <a:spcBef>
                <a:spcPts val="95"/>
              </a:spcBef>
              <a:buChar char="•"/>
              <a:tabLst>
                <a:tab pos="247650" algn="l"/>
              </a:tabLst>
            </a:pPr>
            <a:r>
              <a:rPr sz="28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CPG</a:t>
            </a:r>
            <a:r>
              <a:rPr sz="28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800" spc="-3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Key</a:t>
            </a:r>
            <a:r>
              <a:rPr sz="2800" spc="-2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8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Stage</a:t>
            </a:r>
            <a:r>
              <a:rPr sz="28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8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2</a:t>
            </a:r>
            <a:r>
              <a:rPr sz="28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‘Study </a:t>
            </a:r>
            <a:r>
              <a:rPr sz="28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Books’</a:t>
            </a:r>
            <a:endParaRPr sz="2800" dirty="0">
              <a:latin typeface="Twinkl Cursive Looped" panose="02000000000000000000" pitchFamily="2" charset="0"/>
              <a:cs typeface="Cambria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2E2B1F"/>
              </a:buClr>
              <a:buFont typeface="Cambria"/>
              <a:buChar char="•"/>
            </a:pPr>
            <a:endParaRPr sz="2850" dirty="0">
              <a:latin typeface="Twinkl Cursive Looped" panose="02000000000000000000" pitchFamily="2" charset="0"/>
              <a:cs typeface="Cambria"/>
            </a:endParaRPr>
          </a:p>
          <a:p>
            <a:pPr marL="12700" marR="5080">
              <a:lnSpc>
                <a:spcPct val="100000"/>
              </a:lnSpc>
              <a:buChar char="•"/>
              <a:tabLst>
                <a:tab pos="247650" algn="l"/>
              </a:tabLst>
            </a:pPr>
            <a:r>
              <a:rPr sz="28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Schofield </a:t>
            </a:r>
            <a:r>
              <a:rPr sz="28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and </a:t>
            </a:r>
            <a:r>
              <a:rPr sz="28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Simms </a:t>
            </a:r>
            <a:r>
              <a:rPr sz="28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Reading Comprehension </a:t>
            </a:r>
            <a:r>
              <a:rPr sz="2800" spc="-60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8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and </a:t>
            </a:r>
            <a:r>
              <a:rPr sz="28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Grammar</a:t>
            </a:r>
            <a:r>
              <a:rPr sz="280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8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Guides</a:t>
            </a:r>
            <a:endParaRPr sz="2800" dirty="0">
              <a:latin typeface="Twinkl Cursive Looped" panose="02000000000000000000" pitchFamily="2" charset="0"/>
              <a:cs typeface="Cambria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2E2B1F"/>
              </a:buClr>
              <a:buFont typeface="Cambria"/>
              <a:buChar char="•"/>
            </a:pPr>
            <a:endParaRPr sz="2850" dirty="0">
              <a:latin typeface="Twinkl Cursive Looped" panose="02000000000000000000" pitchFamily="2" charset="0"/>
              <a:cs typeface="Cambria"/>
            </a:endParaRPr>
          </a:p>
          <a:p>
            <a:pPr marL="247015" indent="-234950">
              <a:lnSpc>
                <a:spcPct val="100000"/>
              </a:lnSpc>
              <a:buChar char="•"/>
              <a:tabLst>
                <a:tab pos="247650" algn="l"/>
              </a:tabLst>
            </a:pPr>
            <a:r>
              <a:rPr sz="28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Rising</a:t>
            </a:r>
            <a:r>
              <a:rPr sz="2800" spc="-2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8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Stars</a:t>
            </a:r>
            <a:r>
              <a:rPr sz="2800" spc="-2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8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Revision</a:t>
            </a:r>
            <a:r>
              <a:rPr sz="2800" spc="-3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8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Guides</a:t>
            </a:r>
            <a:endParaRPr sz="2800" dirty="0">
              <a:latin typeface="Twinkl Cursive Looped" panose="02000000000000000000" pitchFamily="2" charset="0"/>
              <a:cs typeface="Cambria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2E2B1F"/>
              </a:buClr>
              <a:buFont typeface="Cambria"/>
              <a:buChar char="•"/>
            </a:pPr>
            <a:endParaRPr sz="2850" dirty="0">
              <a:latin typeface="Twinkl Cursive Looped" panose="02000000000000000000" pitchFamily="2" charset="0"/>
              <a:cs typeface="Cambria"/>
            </a:endParaRPr>
          </a:p>
          <a:p>
            <a:pPr marL="247015" indent="-234950">
              <a:lnSpc>
                <a:spcPct val="100000"/>
              </a:lnSpc>
              <a:buChar char="•"/>
              <a:tabLst>
                <a:tab pos="247650" algn="l"/>
              </a:tabLst>
            </a:pPr>
            <a:r>
              <a:rPr sz="28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Letts </a:t>
            </a:r>
            <a:r>
              <a:rPr sz="28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Revision</a:t>
            </a:r>
            <a:r>
              <a:rPr sz="2800" spc="-2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8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Guides</a:t>
            </a:r>
            <a:r>
              <a:rPr sz="28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and </a:t>
            </a:r>
            <a:r>
              <a:rPr sz="28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sample</a:t>
            </a:r>
            <a:r>
              <a:rPr sz="28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8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papers</a:t>
            </a:r>
            <a:endParaRPr sz="2800" dirty="0">
              <a:latin typeface="Twinkl Cursive Looped" panose="02000000000000000000" pitchFamily="2" charset="0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04504" y="5590032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7994"/>
            <a:ext cx="2283460" cy="7200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95" dirty="0">
                <a:latin typeface="Twinkl Cursive Looped" panose="02000000000000000000" pitchFamily="2" charset="0"/>
              </a:rPr>
              <a:t>A</a:t>
            </a:r>
            <a:r>
              <a:rPr spc="-105" dirty="0">
                <a:latin typeface="Twinkl Cursive Looped" panose="02000000000000000000" pitchFamily="2" charset="0"/>
              </a:rPr>
              <a:t>ge</a:t>
            </a:r>
            <a:r>
              <a:rPr spc="-100" dirty="0">
                <a:latin typeface="Twinkl Cursive Looped" panose="02000000000000000000" pitchFamily="2" charset="0"/>
              </a:rPr>
              <a:t>n</a:t>
            </a:r>
            <a:r>
              <a:rPr spc="-105" dirty="0">
                <a:latin typeface="Twinkl Cursive Looped" panose="02000000000000000000" pitchFamily="2" charset="0"/>
              </a:rPr>
              <a:t>d</a:t>
            </a:r>
            <a:r>
              <a:rPr spc="-5" dirty="0">
                <a:latin typeface="Twinkl Cursive Looped" panose="02000000000000000000" pitchFamily="2" charset="0"/>
              </a:rPr>
              <a:t>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0240" y="1937131"/>
            <a:ext cx="5537835" cy="281423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105"/>
              </a:spcBef>
              <a:buClr>
                <a:srgbClr val="A9A47B"/>
              </a:buClr>
              <a:buFont typeface="Arial"/>
              <a:buChar char="•"/>
              <a:tabLst>
                <a:tab pos="241935" algn="l"/>
              </a:tabLst>
            </a:pP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Wh</a:t>
            </a:r>
            <a:r>
              <a:rPr sz="2600" spc="-2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a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</a:t>
            </a:r>
            <a:r>
              <a:rPr sz="26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a</a:t>
            </a:r>
            <a:r>
              <a:rPr sz="2600" spc="-3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r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e </a:t>
            </a:r>
            <a:r>
              <a:rPr sz="2600" spc="-2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S</a:t>
            </a:r>
            <a:r>
              <a:rPr sz="2600" spc="-2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A</a:t>
            </a:r>
            <a:r>
              <a:rPr sz="2600" spc="-19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s</a:t>
            </a:r>
            <a:r>
              <a:rPr sz="2600" spc="-2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?</a:t>
            </a:r>
            <a:endParaRPr sz="2600" dirty="0">
              <a:latin typeface="Twinkl Cursive Looped" panose="02000000000000000000" pitchFamily="2" charset="0"/>
              <a:cs typeface="Calibri"/>
            </a:endParaRPr>
          </a:p>
          <a:p>
            <a:pPr marL="241300" indent="-229235">
              <a:lnSpc>
                <a:spcPct val="100000"/>
              </a:lnSpc>
              <a:buClr>
                <a:srgbClr val="A9A47B"/>
              </a:buClr>
              <a:buFont typeface="Arial"/>
              <a:buChar char="•"/>
              <a:tabLst>
                <a:tab pos="241935" algn="l"/>
              </a:tabLst>
            </a:pP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When</a:t>
            </a:r>
            <a:r>
              <a:rPr sz="2600" spc="-3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are</a:t>
            </a: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the</a:t>
            </a:r>
            <a:r>
              <a:rPr sz="2600" spc="-3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tests</a:t>
            </a:r>
            <a:r>
              <a:rPr sz="2600" spc="-4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taking</a:t>
            </a:r>
            <a:r>
              <a:rPr sz="26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place?</a:t>
            </a:r>
            <a:endParaRPr sz="2600" dirty="0">
              <a:latin typeface="Twinkl Cursive Looped" panose="02000000000000000000" pitchFamily="2" charset="0"/>
              <a:cs typeface="Calibri"/>
            </a:endParaRPr>
          </a:p>
          <a:p>
            <a:pPr marL="241300" indent="-229235">
              <a:lnSpc>
                <a:spcPct val="100000"/>
              </a:lnSpc>
              <a:buClr>
                <a:srgbClr val="A9A47B"/>
              </a:buClr>
              <a:buFont typeface="Arial"/>
              <a:buChar char="•"/>
              <a:tabLst>
                <a:tab pos="241935" algn="l"/>
              </a:tabLst>
            </a:pP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What</a:t>
            </a:r>
            <a:r>
              <a:rPr sz="2600" spc="-2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are </a:t>
            </a: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children</a:t>
            </a:r>
            <a:r>
              <a:rPr sz="2600" spc="-3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tested</a:t>
            </a:r>
            <a:r>
              <a:rPr sz="2600" spc="-5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on</a:t>
            </a:r>
            <a:r>
              <a:rPr sz="26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?</a:t>
            </a:r>
            <a:endParaRPr sz="2600" dirty="0">
              <a:latin typeface="Twinkl Cursive Looped" panose="02000000000000000000" pitchFamily="2" charset="0"/>
              <a:cs typeface="Calibri"/>
            </a:endParaRPr>
          </a:p>
          <a:p>
            <a:pPr marL="241300" indent="-229235">
              <a:lnSpc>
                <a:spcPct val="100000"/>
              </a:lnSpc>
              <a:buClr>
                <a:srgbClr val="A9A47B"/>
              </a:buClr>
              <a:buFont typeface="Arial"/>
              <a:buChar char="•"/>
              <a:tabLst>
                <a:tab pos="241935" algn="l"/>
              </a:tabLst>
            </a:pPr>
            <a:r>
              <a:rPr sz="26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How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are</a:t>
            </a: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school preparing</a:t>
            </a:r>
            <a:r>
              <a:rPr sz="2600" spc="-2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the</a:t>
            </a:r>
            <a:r>
              <a:rPr sz="26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children?</a:t>
            </a:r>
            <a:endParaRPr sz="2600" dirty="0">
              <a:latin typeface="Twinkl Cursive Looped" panose="02000000000000000000" pitchFamily="2" charset="0"/>
              <a:cs typeface="Calibri"/>
            </a:endParaRPr>
          </a:p>
          <a:p>
            <a:pPr marL="241300" indent="-229235">
              <a:lnSpc>
                <a:spcPct val="100000"/>
              </a:lnSpc>
              <a:buClr>
                <a:srgbClr val="A9A47B"/>
              </a:buClr>
              <a:buFont typeface="Arial"/>
              <a:buChar char="•"/>
              <a:tabLst>
                <a:tab pos="241935" algn="l"/>
              </a:tabLst>
            </a:pPr>
            <a:r>
              <a:rPr sz="26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How can parents</a:t>
            </a:r>
            <a:r>
              <a:rPr sz="2600" spc="-3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help?</a:t>
            </a:r>
            <a:endParaRPr sz="2600" dirty="0">
              <a:latin typeface="Twinkl Cursive Looped" panose="02000000000000000000" pitchFamily="2" charset="0"/>
              <a:cs typeface="Calibri"/>
            </a:endParaRPr>
          </a:p>
          <a:p>
            <a:pPr marL="241300" indent="-229235">
              <a:lnSpc>
                <a:spcPct val="100000"/>
              </a:lnSpc>
              <a:buClr>
                <a:srgbClr val="A9A47B"/>
              </a:buClr>
              <a:buFont typeface="Arial"/>
              <a:buChar char="•"/>
              <a:tabLst>
                <a:tab pos="241935" algn="l"/>
              </a:tabLst>
            </a:pP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Questions</a:t>
            </a:r>
            <a:endParaRPr sz="2600" dirty="0">
              <a:latin typeface="Twinkl Cursive Looped" panose="02000000000000000000" pitchFamily="2" charset="0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04504" y="5590032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7994"/>
            <a:ext cx="4874260" cy="7200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0" dirty="0">
                <a:latin typeface="Twinkl Cursive Looped" panose="02000000000000000000" pitchFamily="2" charset="0"/>
              </a:rPr>
              <a:t>W</a:t>
            </a:r>
            <a:r>
              <a:rPr spc="-105" dirty="0">
                <a:latin typeface="Twinkl Cursive Looped" panose="02000000000000000000" pitchFamily="2" charset="0"/>
              </a:rPr>
              <a:t>ha</a:t>
            </a:r>
            <a:r>
              <a:rPr spc="-5" dirty="0">
                <a:latin typeface="Twinkl Cursive Looped" panose="02000000000000000000" pitchFamily="2" charset="0"/>
              </a:rPr>
              <a:t>t</a:t>
            </a:r>
            <a:r>
              <a:rPr spc="-195" dirty="0">
                <a:latin typeface="Twinkl Cursive Looped" panose="02000000000000000000" pitchFamily="2" charset="0"/>
              </a:rPr>
              <a:t> </a:t>
            </a:r>
            <a:r>
              <a:rPr spc="-105" dirty="0">
                <a:latin typeface="Twinkl Cursive Looped" panose="02000000000000000000" pitchFamily="2" charset="0"/>
              </a:rPr>
              <a:t>a</a:t>
            </a:r>
            <a:r>
              <a:rPr spc="-180" dirty="0">
                <a:latin typeface="Twinkl Cursive Looped" panose="02000000000000000000" pitchFamily="2" charset="0"/>
              </a:rPr>
              <a:t>r</a:t>
            </a:r>
            <a:r>
              <a:rPr spc="-5" dirty="0">
                <a:latin typeface="Twinkl Cursive Looped" panose="02000000000000000000" pitchFamily="2" charset="0"/>
              </a:rPr>
              <a:t>e</a:t>
            </a:r>
            <a:r>
              <a:rPr spc="-185" dirty="0">
                <a:latin typeface="Twinkl Cursive Looped" panose="02000000000000000000" pitchFamily="2" charset="0"/>
              </a:rPr>
              <a:t> </a:t>
            </a:r>
            <a:r>
              <a:rPr spc="-140" dirty="0">
                <a:latin typeface="Twinkl Cursive Looped" panose="02000000000000000000" pitchFamily="2" charset="0"/>
              </a:rPr>
              <a:t>S</a:t>
            </a:r>
            <a:r>
              <a:rPr spc="-360" dirty="0">
                <a:latin typeface="Twinkl Cursive Looped" panose="02000000000000000000" pitchFamily="2" charset="0"/>
              </a:rPr>
              <a:t>A</a:t>
            </a:r>
            <a:r>
              <a:rPr spc="-390" dirty="0">
                <a:latin typeface="Twinkl Cursive Looped" panose="02000000000000000000" pitchFamily="2" charset="0"/>
              </a:rPr>
              <a:t>T</a:t>
            </a:r>
            <a:r>
              <a:rPr spc="-100" dirty="0">
                <a:latin typeface="Twinkl Cursive Looped" panose="02000000000000000000" pitchFamily="2" charset="0"/>
              </a:rPr>
              <a:t>s</a:t>
            </a:r>
            <a:r>
              <a:rPr spc="-5" dirty="0">
                <a:latin typeface="Twinkl Cursive Looped" panose="02000000000000000000" pitchFamily="2" charset="0"/>
              </a:rPr>
              <a:t>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5800" y="1981200"/>
            <a:ext cx="7319645" cy="2646878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720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</a:tabLst>
            </a:pPr>
            <a:r>
              <a:rPr sz="2600" spc="-6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SATS</a:t>
            </a:r>
            <a:r>
              <a:rPr sz="26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–</a:t>
            </a:r>
            <a:r>
              <a:rPr sz="26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Standard</a:t>
            </a:r>
            <a:r>
              <a:rPr sz="2600" spc="-2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Assessment</a:t>
            </a:r>
            <a:r>
              <a:rPr sz="2600" spc="-4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5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Tests</a:t>
            </a:r>
            <a:endParaRPr sz="2600" dirty="0">
              <a:latin typeface="Twinkl Cursive Looped" panose="02000000000000000000" pitchFamily="2" charset="0"/>
              <a:cs typeface="Calibri"/>
            </a:endParaRPr>
          </a:p>
          <a:p>
            <a:pPr marL="241300" marR="5080" indent="-228600">
              <a:lnSpc>
                <a:spcPct val="100000"/>
              </a:lnSpc>
              <a:spcBef>
                <a:spcPts val="625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</a:tabLst>
            </a:pP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National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5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Tests</a:t>
            </a:r>
            <a:r>
              <a:rPr sz="2600" spc="-4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2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taken</a:t>
            </a:r>
            <a:r>
              <a:rPr sz="2600" spc="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by 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all</a:t>
            </a:r>
            <a:r>
              <a:rPr sz="2600" spc="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children</a:t>
            </a:r>
            <a:r>
              <a:rPr sz="2600" spc="-2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in</a:t>
            </a: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Local</a:t>
            </a:r>
            <a:r>
              <a:rPr sz="2600" spc="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Authority </a:t>
            </a:r>
            <a:r>
              <a:rPr sz="2600" spc="-57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schools</a:t>
            </a:r>
            <a:r>
              <a:rPr sz="26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in </a:t>
            </a: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England.</a:t>
            </a:r>
            <a:endParaRPr sz="2600" dirty="0">
              <a:latin typeface="Twinkl Cursive Looped" panose="02000000000000000000" pitchFamily="2" charset="0"/>
              <a:cs typeface="Calibri"/>
            </a:endParaRPr>
          </a:p>
          <a:p>
            <a:pPr marL="241300" marR="232410" indent="-228600">
              <a:lnSpc>
                <a:spcPct val="100000"/>
              </a:lnSpc>
              <a:spcBef>
                <a:spcPts val="630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5989320" algn="l"/>
              </a:tabLst>
            </a:pP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Method</a:t>
            </a:r>
            <a:r>
              <a:rPr sz="2600" spc="-3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o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f</a:t>
            </a: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3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c</a:t>
            </a: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o</a:t>
            </a:r>
            <a:r>
              <a:rPr sz="26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m</a:t>
            </a: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parin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g</a:t>
            </a: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</a:t>
            </a:r>
            <a:r>
              <a:rPr sz="2600" spc="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h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e</a:t>
            </a:r>
            <a:r>
              <a:rPr sz="26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achie</a:t>
            </a:r>
            <a:r>
              <a:rPr sz="2600" spc="-3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v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eme</a:t>
            </a:r>
            <a:r>
              <a:rPr sz="2600" spc="-4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n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t</a:t>
            </a:r>
            <a:r>
              <a:rPr sz="2600" spc="-3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5" dirty="0" smtClean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o</a:t>
            </a:r>
            <a:r>
              <a:rPr sz="2600" dirty="0" smtClean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f</a:t>
            </a:r>
            <a:r>
              <a:rPr lang="en-US" sz="2600" dirty="0" smtClean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dirty="0" smtClean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child</a:t>
            </a:r>
            <a:r>
              <a:rPr sz="2600" spc="-35" dirty="0" smtClean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r</a:t>
            </a:r>
            <a:r>
              <a:rPr sz="2600" dirty="0" smtClean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en  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in</a:t>
            </a:r>
            <a:r>
              <a:rPr sz="26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a</a:t>
            </a:r>
            <a:r>
              <a:rPr sz="2600" spc="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school</a:t>
            </a:r>
            <a:r>
              <a:rPr sz="2600" spc="-2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against</a:t>
            </a:r>
            <a:r>
              <a:rPr sz="26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national</a:t>
            </a:r>
            <a:r>
              <a:rPr sz="260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6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libri"/>
              </a:rPr>
              <a:t>standards</a:t>
            </a:r>
            <a:endParaRPr sz="2600" dirty="0">
              <a:latin typeface="Twinkl Cursive Looped" panose="02000000000000000000" pitchFamily="2" charset="0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04504" y="5590032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91846"/>
            <a:ext cx="7388860" cy="7200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0" dirty="0">
                <a:latin typeface="Twinkl Cursive Looped" panose="02000000000000000000" pitchFamily="2" charset="0"/>
              </a:rPr>
              <a:t>W</a:t>
            </a:r>
            <a:r>
              <a:rPr spc="-105" dirty="0">
                <a:latin typeface="Twinkl Cursive Looped" panose="02000000000000000000" pitchFamily="2" charset="0"/>
              </a:rPr>
              <a:t>he</a:t>
            </a:r>
            <a:r>
              <a:rPr spc="-5" dirty="0">
                <a:latin typeface="Twinkl Cursive Looped" panose="02000000000000000000" pitchFamily="2" charset="0"/>
              </a:rPr>
              <a:t>n</a:t>
            </a:r>
            <a:r>
              <a:rPr spc="-204" dirty="0">
                <a:latin typeface="Twinkl Cursive Looped" panose="02000000000000000000" pitchFamily="2" charset="0"/>
              </a:rPr>
              <a:t> </a:t>
            </a:r>
            <a:r>
              <a:rPr spc="-105" dirty="0">
                <a:latin typeface="Twinkl Cursive Looped" panose="02000000000000000000" pitchFamily="2" charset="0"/>
              </a:rPr>
              <a:t>a</a:t>
            </a:r>
            <a:r>
              <a:rPr spc="-180" dirty="0">
                <a:latin typeface="Twinkl Cursive Looped" panose="02000000000000000000" pitchFamily="2" charset="0"/>
              </a:rPr>
              <a:t>r</a:t>
            </a:r>
            <a:r>
              <a:rPr spc="-5" dirty="0">
                <a:latin typeface="Twinkl Cursive Looped" panose="02000000000000000000" pitchFamily="2" charset="0"/>
              </a:rPr>
              <a:t>e</a:t>
            </a:r>
            <a:r>
              <a:rPr spc="-185" dirty="0">
                <a:latin typeface="Twinkl Cursive Looped" panose="02000000000000000000" pitchFamily="2" charset="0"/>
              </a:rPr>
              <a:t> </a:t>
            </a:r>
            <a:r>
              <a:rPr spc="-95" dirty="0">
                <a:latin typeface="Twinkl Cursive Looped" panose="02000000000000000000" pitchFamily="2" charset="0"/>
              </a:rPr>
              <a:t>t</a:t>
            </a:r>
            <a:r>
              <a:rPr spc="-105" dirty="0">
                <a:latin typeface="Twinkl Cursive Looped" panose="02000000000000000000" pitchFamily="2" charset="0"/>
              </a:rPr>
              <a:t>h</a:t>
            </a:r>
            <a:r>
              <a:rPr spc="-110" dirty="0">
                <a:latin typeface="Twinkl Cursive Looped" panose="02000000000000000000" pitchFamily="2" charset="0"/>
              </a:rPr>
              <a:t>i</a:t>
            </a:r>
            <a:r>
              <a:rPr spc="-5" dirty="0">
                <a:latin typeface="Twinkl Cursive Looped" panose="02000000000000000000" pitchFamily="2" charset="0"/>
              </a:rPr>
              <a:t>s</a:t>
            </a:r>
            <a:r>
              <a:rPr spc="-204" dirty="0">
                <a:latin typeface="Twinkl Cursive Looped" panose="02000000000000000000" pitchFamily="2" charset="0"/>
              </a:rPr>
              <a:t> </a:t>
            </a:r>
            <a:r>
              <a:rPr spc="-185" dirty="0">
                <a:latin typeface="Twinkl Cursive Looped" panose="02000000000000000000" pitchFamily="2" charset="0"/>
              </a:rPr>
              <a:t>y</a:t>
            </a:r>
            <a:r>
              <a:rPr spc="-105" dirty="0">
                <a:latin typeface="Twinkl Cursive Looped" panose="02000000000000000000" pitchFamily="2" charset="0"/>
              </a:rPr>
              <a:t>ear</a:t>
            </a:r>
            <a:r>
              <a:rPr spc="-100" dirty="0">
                <a:latin typeface="Twinkl Cursive Looped" panose="02000000000000000000" pitchFamily="2" charset="0"/>
              </a:rPr>
              <a:t>’</a:t>
            </a:r>
            <a:r>
              <a:rPr spc="-5" dirty="0">
                <a:latin typeface="Twinkl Cursive Looped" panose="02000000000000000000" pitchFamily="2" charset="0"/>
              </a:rPr>
              <a:t>s</a:t>
            </a:r>
            <a:r>
              <a:rPr spc="-220" dirty="0">
                <a:latin typeface="Twinkl Cursive Looped" panose="02000000000000000000" pitchFamily="2" charset="0"/>
              </a:rPr>
              <a:t> </a:t>
            </a:r>
            <a:r>
              <a:rPr spc="-135" dirty="0">
                <a:latin typeface="Twinkl Cursive Looped" panose="02000000000000000000" pitchFamily="2" charset="0"/>
              </a:rPr>
              <a:t>t</a:t>
            </a:r>
            <a:r>
              <a:rPr spc="-105" dirty="0">
                <a:latin typeface="Twinkl Cursive Looped" panose="02000000000000000000" pitchFamily="2" charset="0"/>
              </a:rPr>
              <a:t>e</a:t>
            </a:r>
            <a:r>
              <a:rPr spc="-100" dirty="0">
                <a:latin typeface="Twinkl Cursive Looped" panose="02000000000000000000" pitchFamily="2" charset="0"/>
              </a:rPr>
              <a:t>s</a:t>
            </a:r>
            <a:r>
              <a:rPr spc="-95" dirty="0">
                <a:latin typeface="Twinkl Cursive Looped" panose="02000000000000000000" pitchFamily="2" charset="0"/>
              </a:rPr>
              <a:t>t</a:t>
            </a:r>
            <a:r>
              <a:rPr spc="-100" dirty="0">
                <a:latin typeface="Twinkl Cursive Looped" panose="02000000000000000000" pitchFamily="2" charset="0"/>
              </a:rPr>
              <a:t>s</a:t>
            </a:r>
            <a:r>
              <a:rPr spc="-5" dirty="0">
                <a:latin typeface="Twinkl Cursive Looped" panose="02000000000000000000" pitchFamily="2" charset="0"/>
              </a:rPr>
              <a:t>?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04504" y="5590032"/>
            <a:ext cx="457200" cy="4572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63818" y="4876800"/>
            <a:ext cx="7617460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b="1" dirty="0">
                <a:solidFill>
                  <a:srgbClr val="002060"/>
                </a:solidFill>
              </a:rPr>
              <a:t/>
            </a:r>
            <a:br>
              <a:rPr lang="en-GB" altLang="en-US" b="1" dirty="0">
                <a:solidFill>
                  <a:srgbClr val="002060"/>
                </a:solidFill>
              </a:rPr>
            </a:br>
            <a:r>
              <a:rPr lang="en-GB" altLang="en-US" dirty="0">
                <a:solidFill>
                  <a:srgbClr val="002060"/>
                </a:solidFill>
              </a:rPr>
              <a:t/>
            </a:r>
            <a:br>
              <a:rPr lang="en-GB" altLang="en-US" dirty="0">
                <a:solidFill>
                  <a:srgbClr val="002060"/>
                </a:solidFill>
              </a:rPr>
            </a:br>
            <a:r>
              <a:rPr lang="en-GB" altLang="en-US" sz="1400" dirty="0">
                <a:solidFill>
                  <a:srgbClr val="002060"/>
                </a:solidFill>
              </a:rPr>
              <a:t/>
            </a:r>
            <a:br>
              <a:rPr lang="en-GB" altLang="en-US" sz="1400" dirty="0">
                <a:solidFill>
                  <a:srgbClr val="002060"/>
                </a:solidFill>
              </a:rPr>
            </a:br>
            <a:r>
              <a:rPr lang="en-GB" altLang="en-US" sz="1400" dirty="0"/>
              <a:t>Similar to recent years, writing will be teacher assessed internally. </a:t>
            </a:r>
            <a:r>
              <a:rPr lang="en-GB" sz="1400" dirty="0"/>
              <a:t>The assessment has a greater emphasis on composition and grammar, punctuation and spellings</a:t>
            </a:r>
            <a:r>
              <a:rPr lang="en-GB" sz="1400" dirty="0" smtClean="0"/>
              <a:t>.</a:t>
            </a:r>
          </a:p>
          <a:p>
            <a:endParaRPr lang="en-GB" sz="1400" dirty="0"/>
          </a:p>
          <a:p>
            <a:r>
              <a:rPr lang="en-GB" sz="1400" dirty="0" smtClean="0"/>
              <a:t>Access arrangements </a:t>
            </a:r>
            <a:endParaRPr lang="en-GB" sz="14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701051"/>
              </p:ext>
            </p:extLst>
          </p:nvPr>
        </p:nvGraphicFramePr>
        <p:xfrm>
          <a:off x="685800" y="1011915"/>
          <a:ext cx="7617460" cy="4362136"/>
        </p:xfrm>
        <a:graphic>
          <a:graphicData uri="http://schemas.openxmlformats.org/drawingml/2006/table">
            <a:tbl>
              <a:tblPr/>
              <a:tblGrid>
                <a:gridCol w="3808730">
                  <a:extLst>
                    <a:ext uri="{9D8B030D-6E8A-4147-A177-3AD203B41FA5}">
                      <a16:colId xmlns:a16="http://schemas.microsoft.com/office/drawing/2014/main" val="1024685734"/>
                    </a:ext>
                  </a:extLst>
                </a:gridCol>
                <a:gridCol w="3808730">
                  <a:extLst>
                    <a:ext uri="{9D8B030D-6E8A-4147-A177-3AD203B41FA5}">
                      <a16:colId xmlns:a16="http://schemas.microsoft.com/office/drawing/2014/main" val="1848673220"/>
                    </a:ext>
                  </a:extLst>
                </a:gridCol>
              </a:tblGrid>
              <a:tr h="1291905">
                <a:tc>
                  <a:txBody>
                    <a:bodyPr/>
                    <a:lstStyle/>
                    <a:p>
                      <a:pPr algn="l" fontAlgn="ctr"/>
                      <a:r>
                        <a:rPr lang="en-GB" b="0" dirty="0">
                          <a:effectLst/>
                          <a:latin typeface="inherit"/>
                        </a:rPr>
                        <a:t>Monday 13 May 2024</a:t>
                      </a:r>
                    </a:p>
                  </a:txBody>
                  <a:tcPr marL="47625" marR="9525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sv-SE" b="0" dirty="0" smtClean="0">
                        <a:effectLst/>
                        <a:latin typeface="inherit"/>
                      </a:endParaRPr>
                    </a:p>
                    <a:p>
                      <a:pPr algn="l" fontAlgn="ctr"/>
                      <a:r>
                        <a:rPr lang="sv-SE" b="0" dirty="0" smtClean="0">
                          <a:effectLst/>
                          <a:latin typeface="inherit"/>
                        </a:rPr>
                        <a:t>Grammar</a:t>
                      </a:r>
                      <a:r>
                        <a:rPr lang="sv-SE" b="0" dirty="0">
                          <a:effectLst/>
                          <a:latin typeface="inherit"/>
                        </a:rPr>
                        <a:t>, Punctuation &amp; Spelling - Paper 1</a:t>
                      </a:r>
                      <a:br>
                        <a:rPr lang="sv-SE" b="0" dirty="0">
                          <a:effectLst/>
                          <a:latin typeface="inherit"/>
                        </a:rPr>
                      </a:br>
                      <a:endParaRPr lang="sv-SE" b="0" dirty="0" smtClean="0">
                        <a:effectLst/>
                        <a:latin typeface="inherit"/>
                      </a:endParaRPr>
                    </a:p>
                    <a:p>
                      <a:pPr algn="l" fontAlgn="ctr"/>
                      <a:r>
                        <a:rPr lang="sv-SE" b="0" dirty="0" smtClean="0">
                          <a:effectLst/>
                          <a:latin typeface="inherit"/>
                        </a:rPr>
                        <a:t>Grammar</a:t>
                      </a:r>
                      <a:r>
                        <a:rPr lang="sv-SE" b="0" dirty="0">
                          <a:effectLst/>
                          <a:latin typeface="inherit"/>
                        </a:rPr>
                        <a:t>, Punctuation &amp; Spelling - Paper </a:t>
                      </a:r>
                      <a:r>
                        <a:rPr lang="sv-SE" b="0" dirty="0" smtClean="0">
                          <a:effectLst/>
                          <a:latin typeface="inherit"/>
                        </a:rPr>
                        <a:t>2</a:t>
                      </a:r>
                    </a:p>
                    <a:p>
                      <a:pPr algn="l" fontAlgn="ctr"/>
                      <a:endParaRPr lang="sv-SE" b="0" dirty="0">
                        <a:effectLst/>
                        <a:latin typeface="inherit"/>
                      </a:endParaRPr>
                    </a:p>
                  </a:txBody>
                  <a:tcPr marL="47625" marR="9525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702947"/>
                  </a:ext>
                </a:extLst>
              </a:tr>
              <a:tr h="385894">
                <a:tc>
                  <a:txBody>
                    <a:bodyPr/>
                    <a:lstStyle/>
                    <a:p>
                      <a:pPr algn="l" fontAlgn="ctr"/>
                      <a:r>
                        <a:rPr lang="en-GB" b="0">
                          <a:effectLst/>
                          <a:latin typeface="inherit"/>
                        </a:rPr>
                        <a:t>Tuesday 14 May 2024</a:t>
                      </a:r>
                    </a:p>
                  </a:txBody>
                  <a:tcPr marL="47625" marR="9525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b="0" dirty="0">
                          <a:effectLst/>
                          <a:latin typeface="inherit"/>
                        </a:rPr>
                        <a:t>English Reading</a:t>
                      </a:r>
                    </a:p>
                  </a:txBody>
                  <a:tcPr marL="47625" marR="9525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392036"/>
                  </a:ext>
                </a:extLst>
              </a:tr>
              <a:tr h="1291905">
                <a:tc>
                  <a:txBody>
                    <a:bodyPr/>
                    <a:lstStyle/>
                    <a:p>
                      <a:pPr algn="l" fontAlgn="ctr"/>
                      <a:r>
                        <a:rPr lang="en-GB" b="0" dirty="0">
                          <a:effectLst/>
                          <a:latin typeface="inherit"/>
                        </a:rPr>
                        <a:t>Wednesday 15 May 2024</a:t>
                      </a:r>
                    </a:p>
                  </a:txBody>
                  <a:tcPr marL="47625" marR="9525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b="0" dirty="0">
                          <a:effectLst/>
                          <a:latin typeface="inherit"/>
                        </a:rPr>
                        <a:t>Maths Paper 1 (Arithmetic)</a:t>
                      </a:r>
                      <a:br>
                        <a:rPr lang="en-GB" b="0" dirty="0">
                          <a:effectLst/>
                          <a:latin typeface="inherit"/>
                        </a:rPr>
                      </a:br>
                      <a:r>
                        <a:rPr lang="en-GB" b="0" dirty="0">
                          <a:effectLst/>
                          <a:latin typeface="inherit"/>
                        </a:rPr>
                        <a:t>Maths Paper 2 (Reasoning)</a:t>
                      </a:r>
                      <a:br>
                        <a:rPr lang="en-GB" b="0" dirty="0">
                          <a:effectLst/>
                          <a:latin typeface="inherit"/>
                        </a:rPr>
                      </a:br>
                      <a:endParaRPr lang="en-GB" b="0" dirty="0">
                        <a:effectLst/>
                        <a:latin typeface="inherit"/>
                      </a:endParaRPr>
                    </a:p>
                  </a:txBody>
                  <a:tcPr marL="47625" marR="9525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92790"/>
                  </a:ext>
                </a:extLst>
              </a:tr>
              <a:tr h="687897">
                <a:tc>
                  <a:txBody>
                    <a:bodyPr/>
                    <a:lstStyle/>
                    <a:p>
                      <a:pPr algn="l" fontAlgn="ctr"/>
                      <a:r>
                        <a:rPr lang="en-GB" b="0">
                          <a:effectLst/>
                          <a:latin typeface="inherit"/>
                        </a:rPr>
                        <a:t>Thursday 16 May 2024</a:t>
                      </a:r>
                    </a:p>
                  </a:txBody>
                  <a:tcPr marL="47625" marR="9525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b="0" dirty="0">
                          <a:effectLst/>
                          <a:latin typeface="inherit"/>
                        </a:rPr>
                        <a:t>Maths Paper 3 (Reasoning)</a:t>
                      </a:r>
                    </a:p>
                  </a:txBody>
                  <a:tcPr marL="47625" marR="95250" marT="38100" marB="381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34037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67994"/>
            <a:ext cx="3731260" cy="7200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5" dirty="0">
                <a:latin typeface="Twinkl Cursive Looped" panose="02000000000000000000" pitchFamily="2" charset="0"/>
              </a:rPr>
              <a:t>E</a:t>
            </a:r>
            <a:r>
              <a:rPr spc="-100" dirty="0">
                <a:latin typeface="Twinkl Cursive Looped" panose="02000000000000000000" pitchFamily="2" charset="0"/>
              </a:rPr>
              <a:t>n</a:t>
            </a:r>
            <a:r>
              <a:rPr spc="-140" dirty="0">
                <a:latin typeface="Twinkl Cursive Looped" panose="02000000000000000000" pitchFamily="2" charset="0"/>
              </a:rPr>
              <a:t>g</a:t>
            </a:r>
            <a:r>
              <a:rPr spc="-100" dirty="0">
                <a:latin typeface="Twinkl Cursive Looped" panose="02000000000000000000" pitchFamily="2" charset="0"/>
              </a:rPr>
              <a:t>l</a:t>
            </a:r>
            <a:r>
              <a:rPr spc="-110" dirty="0">
                <a:latin typeface="Twinkl Cursive Looped" panose="02000000000000000000" pitchFamily="2" charset="0"/>
              </a:rPr>
              <a:t>i</a:t>
            </a:r>
            <a:r>
              <a:rPr spc="-100" dirty="0">
                <a:latin typeface="Twinkl Cursive Looped" panose="02000000000000000000" pitchFamily="2" charset="0"/>
              </a:rPr>
              <a:t>s</a:t>
            </a:r>
            <a:r>
              <a:rPr spc="-5" dirty="0">
                <a:latin typeface="Twinkl Cursive Looped" panose="02000000000000000000" pitchFamily="2" charset="0"/>
              </a:rPr>
              <a:t>h</a:t>
            </a:r>
            <a:r>
              <a:rPr spc="-200" dirty="0">
                <a:latin typeface="Twinkl Cursive Looped" panose="02000000000000000000" pitchFamily="2" charset="0"/>
              </a:rPr>
              <a:t> </a:t>
            </a:r>
            <a:r>
              <a:rPr spc="-475" dirty="0">
                <a:latin typeface="Twinkl Cursive Looped" panose="02000000000000000000" pitchFamily="2" charset="0"/>
              </a:rPr>
              <a:t>T</a:t>
            </a:r>
            <a:r>
              <a:rPr spc="-105" dirty="0">
                <a:latin typeface="Twinkl Cursive Looped" panose="02000000000000000000" pitchFamily="2" charset="0"/>
              </a:rPr>
              <a:t>e</a:t>
            </a:r>
            <a:r>
              <a:rPr spc="-100" dirty="0">
                <a:latin typeface="Twinkl Cursive Looped" panose="02000000000000000000" pitchFamily="2" charset="0"/>
              </a:rPr>
              <a:t>s</a:t>
            </a:r>
            <a:r>
              <a:rPr spc="-95" dirty="0">
                <a:latin typeface="Twinkl Cursive Looped" panose="02000000000000000000" pitchFamily="2" charset="0"/>
              </a:rPr>
              <a:t>t</a:t>
            </a:r>
            <a:r>
              <a:rPr spc="-5" dirty="0">
                <a:latin typeface="Twinkl Cursive Looped" panose="02000000000000000000" pitchFamily="2" charset="0"/>
              </a:rPr>
              <a:t>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76910" y="1524000"/>
            <a:ext cx="7324090" cy="4705134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530"/>
              </a:spcBef>
            </a:pPr>
            <a:r>
              <a:rPr sz="2800" u="sng" spc="-40" dirty="0" smtClean="0">
                <a:solidFill>
                  <a:srgbClr val="FF0000"/>
                </a:solidFill>
                <a:uFill>
                  <a:solidFill>
                    <a:srgbClr val="2E2B1F"/>
                  </a:solidFill>
                </a:uFill>
                <a:latin typeface="Twinkl Cursive Looped" panose="02000000000000000000" pitchFamily="2" charset="0"/>
                <a:cs typeface="Calibri"/>
              </a:rPr>
              <a:t>S</a:t>
            </a:r>
            <a:r>
              <a:rPr lang="en-GB" sz="2800" u="sng" spc="-40" dirty="0" err="1" smtClean="0">
                <a:solidFill>
                  <a:srgbClr val="2E2B1F"/>
                </a:solidFill>
                <a:uFill>
                  <a:solidFill>
                    <a:srgbClr val="2E2B1F"/>
                  </a:solidFill>
                </a:uFill>
                <a:latin typeface="Twinkl Cursive Looped" panose="02000000000000000000" pitchFamily="2" charset="0"/>
                <a:cs typeface="Calibri"/>
              </a:rPr>
              <a:t>pelling</a:t>
            </a:r>
            <a:r>
              <a:rPr lang="en-GB" sz="2800" u="sng" spc="-40" dirty="0" smtClean="0">
                <a:solidFill>
                  <a:srgbClr val="2E2B1F"/>
                </a:solidFill>
                <a:uFill>
                  <a:solidFill>
                    <a:srgbClr val="2E2B1F"/>
                  </a:solidFill>
                </a:u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800" u="sng" spc="-40" dirty="0" smtClean="0">
                <a:solidFill>
                  <a:srgbClr val="FF0000"/>
                </a:solidFill>
                <a:uFill>
                  <a:solidFill>
                    <a:srgbClr val="2E2B1F"/>
                  </a:solidFill>
                </a:uFill>
                <a:latin typeface="Twinkl Cursive Looped" panose="02000000000000000000" pitchFamily="2" charset="0"/>
                <a:cs typeface="Calibri"/>
              </a:rPr>
              <a:t>P</a:t>
            </a:r>
            <a:r>
              <a:rPr lang="en-GB" sz="2800" u="sng" spc="-40" dirty="0" err="1" smtClean="0">
                <a:solidFill>
                  <a:srgbClr val="2E2B1F"/>
                </a:solidFill>
                <a:uFill>
                  <a:solidFill>
                    <a:srgbClr val="2E2B1F"/>
                  </a:solidFill>
                </a:uFill>
                <a:latin typeface="Twinkl Cursive Looped" panose="02000000000000000000" pitchFamily="2" charset="0"/>
                <a:cs typeface="Calibri"/>
              </a:rPr>
              <a:t>unctuation</a:t>
            </a:r>
            <a:r>
              <a:rPr lang="en-GB" sz="2800" u="sng" spc="-40" dirty="0" smtClean="0">
                <a:solidFill>
                  <a:srgbClr val="2E2B1F"/>
                </a:solidFill>
                <a:uFill>
                  <a:solidFill>
                    <a:srgbClr val="2E2B1F"/>
                  </a:solidFill>
                </a:u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800" u="sng" spc="-40" dirty="0" smtClean="0">
                <a:solidFill>
                  <a:srgbClr val="FF0000"/>
                </a:solidFill>
                <a:uFill>
                  <a:solidFill>
                    <a:srgbClr val="2E2B1F"/>
                  </a:solidFill>
                </a:uFill>
                <a:latin typeface="Twinkl Cursive Looped" panose="02000000000000000000" pitchFamily="2" charset="0"/>
                <a:cs typeface="Calibri"/>
              </a:rPr>
              <a:t>A</a:t>
            </a:r>
            <a:r>
              <a:rPr lang="en-GB" sz="2800" u="sng" spc="-40" dirty="0" err="1" smtClean="0">
                <a:solidFill>
                  <a:srgbClr val="2E2B1F"/>
                </a:solidFill>
                <a:uFill>
                  <a:solidFill>
                    <a:srgbClr val="2E2B1F"/>
                  </a:solidFill>
                </a:uFill>
                <a:latin typeface="Twinkl Cursive Looped" panose="02000000000000000000" pitchFamily="2" charset="0"/>
                <a:cs typeface="Calibri"/>
              </a:rPr>
              <a:t>nd</a:t>
            </a:r>
            <a:r>
              <a:rPr lang="en-GB" sz="2800" u="sng" spc="-40" dirty="0" smtClean="0">
                <a:solidFill>
                  <a:srgbClr val="2E2B1F"/>
                </a:solidFill>
                <a:uFill>
                  <a:solidFill>
                    <a:srgbClr val="2E2B1F"/>
                  </a:solidFill>
                </a:uFill>
                <a:latin typeface="Twinkl Cursive Looped" panose="02000000000000000000" pitchFamily="2" charset="0"/>
                <a:cs typeface="Calibri"/>
              </a:rPr>
              <a:t> </a:t>
            </a:r>
            <a:r>
              <a:rPr sz="2800" u="sng" spc="-40" dirty="0" smtClean="0">
                <a:solidFill>
                  <a:srgbClr val="FF0000"/>
                </a:solidFill>
                <a:uFill>
                  <a:solidFill>
                    <a:srgbClr val="2E2B1F"/>
                  </a:solidFill>
                </a:uFill>
                <a:latin typeface="Twinkl Cursive Looped" panose="02000000000000000000" pitchFamily="2" charset="0"/>
                <a:cs typeface="Calibri"/>
              </a:rPr>
              <a:t>G</a:t>
            </a:r>
            <a:r>
              <a:rPr lang="en-GB" sz="2800" u="sng" spc="-40" dirty="0" err="1" smtClean="0">
                <a:solidFill>
                  <a:srgbClr val="2E2B1F"/>
                </a:solidFill>
                <a:uFill>
                  <a:solidFill>
                    <a:srgbClr val="2E2B1F"/>
                  </a:solidFill>
                </a:uFill>
                <a:latin typeface="Twinkl Cursive Looped" panose="02000000000000000000" pitchFamily="2" charset="0"/>
                <a:cs typeface="Calibri"/>
              </a:rPr>
              <a:t>rammar</a:t>
            </a:r>
            <a:endParaRPr sz="2800" dirty="0">
              <a:latin typeface="Twinkl Cursive Looped" panose="02000000000000000000" pitchFamily="2" charset="0"/>
              <a:cs typeface="Calibri"/>
            </a:endParaRPr>
          </a:p>
          <a:p>
            <a:pPr marL="241300" marR="5080" indent="-160655" algn="ctr">
              <a:lnSpc>
                <a:spcPct val="100000"/>
              </a:lnSpc>
              <a:spcBef>
                <a:spcPts val="430"/>
              </a:spcBef>
              <a:buClr>
                <a:srgbClr val="A9A47B"/>
              </a:buClr>
              <a:buFont typeface="Arial"/>
              <a:buChar char="•"/>
              <a:tabLst>
                <a:tab pos="241935" algn="l"/>
              </a:tabLst>
            </a:pPr>
            <a:r>
              <a:rPr lang="en-GB" dirty="0">
                <a:latin typeface="Twinkl Cursive Looped" panose="02000000000000000000" pitchFamily="2" charset="0"/>
              </a:rPr>
              <a:t>The </a:t>
            </a:r>
            <a:r>
              <a:rPr lang="en-GB" dirty="0" err="1">
                <a:latin typeface="Twinkl Cursive Looped" panose="02000000000000000000" pitchFamily="2" charset="0"/>
              </a:rPr>
              <a:t>SPaG</a:t>
            </a:r>
            <a:r>
              <a:rPr lang="en-GB" dirty="0">
                <a:latin typeface="Twinkl Cursive Looped" panose="02000000000000000000" pitchFamily="2" charset="0"/>
              </a:rPr>
              <a:t> test consists of two papers. 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The first paper is a 20 word spelling test.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The second paper consists of grammar and punctuation questions and lasts 45 minutes.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A total of 70 marks are available.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Questions are designed to assess the understanding of primary school spelling rules. 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/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During the </a:t>
            </a:r>
            <a:r>
              <a:rPr lang="en-GB" dirty="0" err="1">
                <a:latin typeface="Twinkl Cursive Looped" panose="02000000000000000000" pitchFamily="2" charset="0"/>
              </a:rPr>
              <a:t>SPaG</a:t>
            </a:r>
            <a:r>
              <a:rPr lang="en-GB" dirty="0">
                <a:latin typeface="Twinkl Cursive Looped" panose="02000000000000000000" pitchFamily="2" charset="0"/>
              </a:rPr>
              <a:t> paper, children have a range of multiple choice questions which cover areas such as word classes, tenses, conjunctions, sentence structure and use of punctuation.</a:t>
            </a:r>
            <a:r>
              <a:rPr lang="en-GB" dirty="0">
                <a:solidFill>
                  <a:srgbClr val="002060"/>
                </a:solidFill>
                <a:latin typeface="Twinkl Cursive Looped" panose="02000000000000000000" pitchFamily="2" charset="0"/>
              </a:rPr>
              <a:t/>
            </a:r>
            <a:br>
              <a:rPr lang="en-GB" dirty="0">
                <a:solidFill>
                  <a:srgbClr val="002060"/>
                </a:solidFill>
                <a:latin typeface="Twinkl Cursive Looped" panose="02000000000000000000" pitchFamily="2" charset="0"/>
              </a:rPr>
            </a:br>
            <a:endParaRPr sz="1800" dirty="0">
              <a:latin typeface="Twinkl Cursive Looped" panose="02000000000000000000" pitchFamily="2" charset="0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04504" y="5590032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C523CB8-4B79-4B73-978B-56AF0B8E11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04800"/>
            <a:ext cx="7578520" cy="3334199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2123641-A0B9-477A-B55C-3854579E57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4191000"/>
            <a:ext cx="8084013" cy="1668842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6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604504" y="5590032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219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52400"/>
            <a:ext cx="8077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u="sng" dirty="0">
                <a:latin typeface="Twinkl Cursive Looped" panose="02000000000000000000" pitchFamily="2" charset="0"/>
                <a:ea typeface="Calibri"/>
                <a:cs typeface="Calibri"/>
                <a:sym typeface="Calibri"/>
              </a:rPr>
              <a:t>How to help your child with </a:t>
            </a:r>
            <a:r>
              <a:rPr lang="en-GB" sz="3600" b="1" u="sng" dirty="0" err="1">
                <a:latin typeface="Twinkl Cursive Looped" panose="02000000000000000000" pitchFamily="2" charset="0"/>
                <a:ea typeface="Calibri"/>
                <a:cs typeface="Calibri"/>
                <a:sym typeface="Calibri"/>
              </a:rPr>
              <a:t>SPaG</a:t>
            </a:r>
            <a:r>
              <a:rPr lang="en-GB" sz="3600" b="1" u="sng" dirty="0">
                <a:latin typeface="Twinkl Cursive Looped" panose="02000000000000000000" pitchFamily="2" charset="0"/>
                <a:ea typeface="Calibri"/>
                <a:cs typeface="Calibri"/>
                <a:sym typeface="Calibri"/>
              </a:rPr>
              <a:t>?</a:t>
            </a:r>
            <a:r>
              <a:rPr lang="en-GB" sz="3600" b="1" dirty="0">
                <a:latin typeface="Twinkl Cursive Looped" panose="02000000000000000000" pitchFamily="2" charset="0"/>
                <a:ea typeface="Calibri"/>
                <a:cs typeface="Calibri"/>
                <a:sym typeface="Calibri"/>
              </a:rPr>
              <a:t/>
            </a:r>
            <a:br>
              <a:rPr lang="en-GB" sz="3600" b="1" dirty="0">
                <a:latin typeface="Twinkl Cursive Looped" panose="02000000000000000000" pitchFamily="2" charset="0"/>
                <a:ea typeface="Calibri"/>
                <a:cs typeface="Calibri"/>
                <a:sym typeface="Calibri"/>
              </a:rPr>
            </a:br>
            <a:r>
              <a:rPr lang="en-GB" sz="2400" dirty="0">
                <a:latin typeface="Twinkl Cursive Looped" panose="02000000000000000000" pitchFamily="2" charset="0"/>
              </a:rPr>
              <a:t/>
            </a:r>
            <a:br>
              <a:rPr lang="en-GB" sz="2400" dirty="0">
                <a:latin typeface="Twinkl Cursive Looped" panose="02000000000000000000" pitchFamily="2" charset="0"/>
              </a:rPr>
            </a:br>
            <a:r>
              <a:rPr lang="en-GB" sz="2400" dirty="0">
                <a:latin typeface="Twinkl Cursive Looped" panose="02000000000000000000" pitchFamily="2" charset="0"/>
              </a:rPr>
              <a:t/>
            </a:r>
            <a:br>
              <a:rPr lang="en-GB" sz="2400" dirty="0">
                <a:latin typeface="Twinkl Cursive Looped" panose="02000000000000000000" pitchFamily="2" charset="0"/>
              </a:rPr>
            </a:br>
            <a:r>
              <a:rPr lang="en-GB" sz="2400" dirty="0">
                <a:latin typeface="Twinkl Cursive Looped" panose="02000000000000000000" pitchFamily="2" charset="0"/>
              </a:rPr>
              <a:t>When reading with your child discuss the following:</a:t>
            </a:r>
            <a:br>
              <a:rPr lang="en-GB" sz="2400" dirty="0">
                <a:latin typeface="Twinkl Cursive Looped" panose="02000000000000000000" pitchFamily="2" charset="0"/>
              </a:rPr>
            </a:br>
            <a:r>
              <a:rPr lang="en-GB" sz="2400" dirty="0">
                <a:latin typeface="Twinkl Cursive Looped" panose="02000000000000000000" pitchFamily="2" charset="0"/>
              </a:rPr>
              <a:t>-Word classes</a:t>
            </a:r>
            <a:br>
              <a:rPr lang="en-GB" sz="2400" dirty="0">
                <a:latin typeface="Twinkl Cursive Looped" panose="02000000000000000000" pitchFamily="2" charset="0"/>
              </a:rPr>
            </a:br>
            <a:r>
              <a:rPr lang="en-GB" sz="2400" dirty="0">
                <a:latin typeface="Twinkl Cursive Looped" panose="02000000000000000000" pitchFamily="2" charset="0"/>
              </a:rPr>
              <a:t>-Synonyms and antonyms of words</a:t>
            </a:r>
            <a:br>
              <a:rPr lang="en-GB" sz="2400" dirty="0">
                <a:latin typeface="Twinkl Cursive Looped" panose="02000000000000000000" pitchFamily="2" charset="0"/>
              </a:rPr>
            </a:br>
            <a:r>
              <a:rPr lang="en-GB" sz="2400" dirty="0">
                <a:latin typeface="Twinkl Cursive Looped" panose="02000000000000000000" pitchFamily="2" charset="0"/>
              </a:rPr>
              <a:t>-Tenses within sentences</a:t>
            </a:r>
            <a:br>
              <a:rPr lang="en-GB" sz="2400" dirty="0">
                <a:latin typeface="Twinkl Cursive Looped" panose="02000000000000000000" pitchFamily="2" charset="0"/>
              </a:rPr>
            </a:br>
            <a:r>
              <a:rPr lang="en-GB" sz="2400" dirty="0">
                <a:latin typeface="Twinkl Cursive Looped" panose="02000000000000000000" pitchFamily="2" charset="0"/>
              </a:rPr>
              <a:t>-Can you find me a relative clause within the text?</a:t>
            </a:r>
            <a:br>
              <a:rPr lang="en-GB" sz="2400" dirty="0">
                <a:latin typeface="Twinkl Cursive Looped" panose="02000000000000000000" pitchFamily="2" charset="0"/>
              </a:rPr>
            </a:br>
            <a:r>
              <a:rPr lang="en-GB" sz="2400" dirty="0">
                <a:latin typeface="Twinkl Cursive Looped" panose="02000000000000000000" pitchFamily="2" charset="0"/>
              </a:rPr>
              <a:t/>
            </a:r>
            <a:br>
              <a:rPr lang="en-GB" sz="2400" dirty="0">
                <a:latin typeface="Twinkl Cursive Looped" panose="02000000000000000000" pitchFamily="2" charset="0"/>
              </a:rPr>
            </a:br>
            <a:r>
              <a:rPr lang="en-GB" sz="2400" dirty="0">
                <a:latin typeface="Twinkl Cursive Looped" panose="02000000000000000000" pitchFamily="2" charset="0"/>
              </a:rPr>
              <a:t>The more your child is exposed to a range of reading, the more familiar they will become with different grammar techniques</a:t>
            </a:r>
            <a:r>
              <a:rPr lang="en-GB" sz="2400" dirty="0" smtClean="0">
                <a:latin typeface="Twinkl Cursive Looped" panose="02000000000000000000" pitchFamily="2" charset="0"/>
              </a:rPr>
              <a:t>.</a:t>
            </a:r>
            <a:endParaRPr lang="en-GB" sz="2000" dirty="0"/>
          </a:p>
        </p:txBody>
      </p:sp>
      <p:pic>
        <p:nvPicPr>
          <p:cNvPr id="3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04504" y="5590032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6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17474"/>
            <a:ext cx="3130550" cy="726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5" dirty="0"/>
              <a:t>E</a:t>
            </a:r>
            <a:r>
              <a:rPr spc="-100" dirty="0"/>
              <a:t>n</a:t>
            </a:r>
            <a:r>
              <a:rPr spc="-140" dirty="0"/>
              <a:t>g</a:t>
            </a:r>
            <a:r>
              <a:rPr spc="-100" dirty="0"/>
              <a:t>l</a:t>
            </a:r>
            <a:r>
              <a:rPr spc="-110" dirty="0"/>
              <a:t>i</a:t>
            </a:r>
            <a:r>
              <a:rPr spc="-100" dirty="0"/>
              <a:t>s</a:t>
            </a:r>
            <a:r>
              <a:rPr spc="-5" dirty="0"/>
              <a:t>h</a:t>
            </a:r>
            <a:r>
              <a:rPr spc="-200" dirty="0"/>
              <a:t> </a:t>
            </a:r>
            <a:r>
              <a:rPr spc="-475" dirty="0"/>
              <a:t>T</a:t>
            </a:r>
            <a:r>
              <a:rPr spc="-105" dirty="0"/>
              <a:t>e</a:t>
            </a:r>
            <a:r>
              <a:rPr spc="-100" dirty="0"/>
              <a:t>s</a:t>
            </a:r>
            <a:r>
              <a:rPr spc="-95" dirty="0"/>
              <a:t>t</a:t>
            </a:r>
            <a:r>
              <a:rPr spc="-5" dirty="0"/>
              <a:t>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50240" y="1098041"/>
            <a:ext cx="7261859" cy="4756430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lang="en-GB" sz="2400" b="1" u="sng" spc="-10" dirty="0" smtClean="0">
                <a:solidFill>
                  <a:srgbClr val="2E2B1F"/>
                </a:solidFill>
                <a:uFill>
                  <a:solidFill>
                    <a:srgbClr val="2E2B1F"/>
                  </a:solidFill>
                </a:uFill>
                <a:latin typeface="Twinkl Cursive Looped" panose="02000000000000000000" pitchFamily="2" charset="0"/>
                <a:cs typeface="Cambria"/>
              </a:rPr>
              <a:t>READING</a:t>
            </a:r>
            <a:endParaRPr sz="2400" b="1" dirty="0">
              <a:latin typeface="Twinkl Cursive Looped" panose="02000000000000000000" pitchFamily="2" charset="0"/>
              <a:cs typeface="Cambria"/>
            </a:endParaRPr>
          </a:p>
          <a:p>
            <a:pPr marL="241300" indent="-229235">
              <a:lnSpc>
                <a:spcPct val="100000"/>
              </a:lnSpc>
              <a:spcBef>
                <a:spcPts val="434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The</a:t>
            </a:r>
            <a:r>
              <a:rPr sz="2400" spc="-2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reading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test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consists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of a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single</a:t>
            </a:r>
            <a:r>
              <a:rPr sz="24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test</a:t>
            </a:r>
            <a:r>
              <a:rPr sz="2400" spc="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paper</a:t>
            </a:r>
            <a:r>
              <a:rPr sz="2400" spc="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with three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5" dirty="0" smtClean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unrelated</a:t>
            </a:r>
            <a:r>
              <a:rPr lang="en-GB" sz="2400" dirty="0"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5" dirty="0" smtClean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reading</a:t>
            </a:r>
            <a:r>
              <a:rPr sz="2400" spc="-40" dirty="0" smtClean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texts.</a:t>
            </a:r>
            <a:endParaRPr sz="2400" dirty="0">
              <a:latin typeface="Twinkl Cursive Looped" panose="02000000000000000000" pitchFamily="2" charset="0"/>
              <a:cs typeface="Cambria"/>
            </a:endParaRPr>
          </a:p>
          <a:p>
            <a:pPr marL="241300" marR="116205" indent="-229235">
              <a:lnSpc>
                <a:spcPct val="100000"/>
              </a:lnSpc>
              <a:spcBef>
                <a:spcPts val="430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Children </a:t>
            </a:r>
            <a:r>
              <a:rPr sz="24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are given 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60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minutes 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in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total, which 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includes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reading the 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texts </a:t>
            </a:r>
            <a:r>
              <a:rPr sz="2400" spc="-38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and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answering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the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questions.</a:t>
            </a:r>
            <a:endParaRPr sz="2400" dirty="0">
              <a:latin typeface="Twinkl Cursive Looped" panose="02000000000000000000" pitchFamily="2" charset="0"/>
              <a:cs typeface="Cambria"/>
            </a:endParaRPr>
          </a:p>
          <a:p>
            <a:pPr marL="241300" indent="-229235">
              <a:lnSpc>
                <a:spcPct val="100000"/>
              </a:lnSpc>
              <a:spcBef>
                <a:spcPts val="434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A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total</a:t>
            </a:r>
            <a:r>
              <a:rPr sz="24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of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50</a:t>
            </a:r>
            <a:r>
              <a:rPr sz="2400" spc="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marks</a:t>
            </a:r>
            <a:r>
              <a:rPr sz="2400" spc="1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are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available.</a:t>
            </a:r>
            <a:endParaRPr sz="2400" dirty="0">
              <a:latin typeface="Twinkl Cursive Looped" panose="02000000000000000000" pitchFamily="2" charset="0"/>
              <a:cs typeface="Cambria"/>
            </a:endParaRPr>
          </a:p>
          <a:p>
            <a:pPr marL="241300" indent="-229235">
              <a:lnSpc>
                <a:spcPct val="100000"/>
              </a:lnSpc>
              <a:spcBef>
                <a:spcPts val="430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Questions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are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designed</a:t>
            </a:r>
            <a:r>
              <a:rPr sz="2400" spc="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to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assess</a:t>
            </a:r>
            <a:r>
              <a:rPr sz="2400" spc="1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the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comprehension</a:t>
            </a:r>
            <a:r>
              <a:rPr sz="2400" spc="-3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and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5" dirty="0" smtClean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understanding</a:t>
            </a:r>
            <a:r>
              <a:rPr lang="en-GB" sz="2400" dirty="0"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dirty="0" smtClean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of</a:t>
            </a:r>
            <a:r>
              <a:rPr sz="2400" spc="-25" dirty="0" smtClean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a</a:t>
            </a:r>
            <a:r>
              <a:rPr sz="24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child’s</a:t>
            </a:r>
            <a:r>
              <a:rPr sz="2400" spc="-4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reading.</a:t>
            </a:r>
            <a:endParaRPr sz="2400" dirty="0">
              <a:latin typeface="Twinkl Cursive Looped" panose="02000000000000000000" pitchFamily="2" charset="0"/>
              <a:cs typeface="Cambria"/>
            </a:endParaRPr>
          </a:p>
          <a:p>
            <a:pPr marL="241300" marR="9525" indent="-229235">
              <a:lnSpc>
                <a:spcPct val="100000"/>
              </a:lnSpc>
              <a:spcBef>
                <a:spcPts val="430"/>
              </a:spcBef>
              <a:buClr>
                <a:srgbClr val="A9A47B"/>
              </a:buClr>
              <a:buFont typeface="Arial"/>
              <a:buChar char="•"/>
              <a:tabLst>
                <a:tab pos="241300" algn="l"/>
                <a:tab pos="241935" algn="l"/>
              </a:tabLst>
            </a:pP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Some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questions</a:t>
            </a:r>
            <a:r>
              <a:rPr sz="2400" spc="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are</a:t>
            </a:r>
            <a:r>
              <a:rPr sz="2400" spc="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multiple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choice</a:t>
            </a:r>
            <a:r>
              <a:rPr sz="2400" spc="-2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or</a:t>
            </a:r>
            <a:r>
              <a:rPr sz="2400" spc="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selected 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response;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others</a:t>
            </a:r>
            <a:r>
              <a:rPr sz="2400" spc="-1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require </a:t>
            </a:r>
            <a:r>
              <a:rPr sz="2400" spc="-38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short 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answers</a:t>
            </a:r>
            <a:r>
              <a:rPr sz="2400" spc="1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and some</a:t>
            </a:r>
            <a:r>
              <a:rPr sz="2400" spc="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require</a:t>
            </a:r>
            <a:r>
              <a:rPr sz="2400" spc="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an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</a:t>
            </a:r>
            <a:r>
              <a:rPr sz="2400" spc="-5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extended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response</a:t>
            </a:r>
            <a:r>
              <a:rPr sz="240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 or </a:t>
            </a:r>
            <a:r>
              <a:rPr sz="2400" spc="-10" dirty="0">
                <a:solidFill>
                  <a:srgbClr val="2E2B1F"/>
                </a:solidFill>
                <a:latin typeface="Twinkl Cursive Looped" panose="02000000000000000000" pitchFamily="2" charset="0"/>
                <a:cs typeface="Cambria"/>
              </a:rPr>
              <a:t>explanation.</a:t>
            </a:r>
            <a:endParaRPr sz="2400" dirty="0">
              <a:latin typeface="Twinkl Cursive Looped" panose="02000000000000000000" pitchFamily="2" charset="0"/>
              <a:cs typeface="Cambri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604504" y="5590032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1333</Words>
  <Application>Microsoft Office PowerPoint</Application>
  <PresentationFormat>On-screen Show (4:3)</PresentationFormat>
  <Paragraphs>80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Cambria</vt:lpstr>
      <vt:lpstr>inherit</vt:lpstr>
      <vt:lpstr>Twinkl Cursive Looped</vt:lpstr>
      <vt:lpstr>Office Theme</vt:lpstr>
      <vt:lpstr>Welcome, please have a go…</vt:lpstr>
      <vt:lpstr>SATs Information  Meeting Tuesday 13th February 2024</vt:lpstr>
      <vt:lpstr>Agenda</vt:lpstr>
      <vt:lpstr>What are SATs?</vt:lpstr>
      <vt:lpstr>When are this year’s tests?</vt:lpstr>
      <vt:lpstr>English Tests</vt:lpstr>
      <vt:lpstr>PowerPoint Presentation</vt:lpstr>
      <vt:lpstr>PowerPoint Presentation</vt:lpstr>
      <vt:lpstr>English Tests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Attendance</vt:lpstr>
      <vt:lpstr>How is school preparing the children ?</vt:lpstr>
      <vt:lpstr>PowerPoint Presentation</vt:lpstr>
      <vt:lpstr>Useful Revision Materials</vt:lpstr>
      <vt:lpstr>Useful Revision Materials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SATs Meeting</dc:title>
  <dc:creator>Pippa Bremner</dc:creator>
  <cp:lastModifiedBy>Mandy Zawadzka</cp:lastModifiedBy>
  <cp:revision>12</cp:revision>
  <cp:lastPrinted>2023-02-21T15:25:11Z</cp:lastPrinted>
  <dcterms:created xsi:type="dcterms:W3CDTF">2022-02-21T10:59:22Z</dcterms:created>
  <dcterms:modified xsi:type="dcterms:W3CDTF">2024-02-13T19:43:53Z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2020-01-27T00:00:00Z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2022-02-21T00:00:00Z</vt:filetime>
  </property>
</Properties>
</file>