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84" r:id="rId4"/>
    <p:sldId id="274" r:id="rId5"/>
    <p:sldId id="258" r:id="rId6"/>
    <p:sldId id="275" r:id="rId7"/>
    <p:sldId id="276" r:id="rId8"/>
    <p:sldId id="277" r:id="rId9"/>
    <p:sldId id="259" r:id="rId10"/>
    <p:sldId id="278" r:id="rId11"/>
    <p:sldId id="279" r:id="rId12"/>
    <p:sldId id="260" r:id="rId13"/>
    <p:sldId id="264" r:id="rId14"/>
    <p:sldId id="265" r:id="rId15"/>
    <p:sldId id="280" r:id="rId16"/>
    <p:sldId id="262" r:id="rId17"/>
    <p:sldId id="263" r:id="rId18"/>
    <p:sldId id="266" r:id="rId19"/>
    <p:sldId id="269" r:id="rId20"/>
    <p:sldId id="261" r:id="rId21"/>
    <p:sldId id="271" r:id="rId22"/>
    <p:sldId id="267" r:id="rId23"/>
    <p:sldId id="285" r:id="rId24"/>
    <p:sldId id="286" r:id="rId25"/>
    <p:sldId id="287" r:id="rId26"/>
    <p:sldId id="272" r:id="rId27"/>
    <p:sldId id="281" r:id="rId28"/>
    <p:sldId id="282" r:id="rId29"/>
    <p:sldId id="288" r:id="rId30"/>
    <p:sldId id="289" r:id="rId31"/>
    <p:sldId id="290" r:id="rId32"/>
    <p:sldId id="291" r:id="rId33"/>
    <p:sldId id="273" r:id="rId34"/>
    <p:sldId id="26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45" d="100"/>
          <a:sy n="45" d="100"/>
        </p:scale>
        <p:origin x="168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CB07A-5A25-4BB1-8140-A8F0D9247FC3}" type="datetimeFigureOut">
              <a:rPr lang="en-GB" smtClean="0"/>
              <a:t>06/11/2023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A3C2C-2597-4624-9F50-DB8B81D3355D}" type="slidenum">
              <a:rPr lang="en-GB" smtClean="0"/>
              <a:t>‹#›</a:t>
            </a:fld>
            <a:endParaRPr lang="en-GB"/>
          </a:p>
        </p:txBody>
      </p:sp>
    </p:spTree>
    <p:extLst>
      <p:ext uri="{BB962C8B-B14F-4D97-AF65-F5344CB8AC3E}">
        <p14:creationId xmlns:p14="http://schemas.microsoft.com/office/powerpoint/2010/main" val="64192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use phonemes and graphemes to teach children the code of our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English is one of the most challenging languages to learn as there are so many ways to spell the sounds of our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defRPr/>
            </a:pPr>
            <a:r>
              <a:rPr lang="en-US" dirty="0" smtClean="0"/>
              <a:t>We teach children to decode words – by identifying each of the written sounds within the word before blending them together to read the word. This is a challenging process for children to learn and takes time to master. When they are able to decode and blend to.... </a:t>
            </a:r>
            <a:endParaRPr lang="en-US" dirty="0" smtClean="0">
              <a:cs typeface="Calibri"/>
            </a:endParaRPr>
          </a:p>
          <a:p>
            <a:endParaRPr lang="en-US" dirty="0" smtClean="0"/>
          </a:p>
          <a:p>
            <a:endParaRPr lang="en-GB" dirty="0"/>
          </a:p>
        </p:txBody>
      </p:sp>
      <p:sp>
        <p:nvSpPr>
          <p:cNvPr id="4" name="Slide Number Placeholder 3"/>
          <p:cNvSpPr>
            <a:spLocks noGrp="1"/>
          </p:cNvSpPr>
          <p:nvPr>
            <p:ph type="sldNum" sz="quarter" idx="10"/>
          </p:nvPr>
        </p:nvSpPr>
        <p:spPr/>
        <p:txBody>
          <a:bodyPr/>
          <a:lstStyle/>
          <a:p>
            <a:fld id="{8BCA3C2C-2597-4624-9F50-DB8B81D3355D}" type="slidenum">
              <a:rPr lang="en-GB" smtClean="0"/>
              <a:t>6</a:t>
            </a:fld>
            <a:endParaRPr lang="en-GB"/>
          </a:p>
        </p:txBody>
      </p:sp>
    </p:spTree>
    <p:extLst>
      <p:ext uri="{BB962C8B-B14F-4D97-AF65-F5344CB8AC3E}">
        <p14:creationId xmlns:p14="http://schemas.microsoft.com/office/powerpoint/2010/main" val="47485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consider where your child is developmentally. </a:t>
            </a:r>
          </a:p>
          <a:p>
            <a:r>
              <a:rPr lang="en-US" dirty="0" smtClean="0"/>
              <a:t>They</a:t>
            </a:r>
            <a:r>
              <a:rPr lang="en-US" baseline="0" dirty="0" smtClean="0"/>
              <a:t> may need more mark making experience- creating simple representations using lines and circles</a:t>
            </a:r>
          </a:p>
          <a:p>
            <a:r>
              <a:rPr lang="en-US" baseline="0" dirty="0" smtClean="0"/>
              <a:t>Check out </a:t>
            </a:r>
            <a:r>
              <a:rPr lang="en-US" baseline="0" dirty="0" smtClean="0"/>
              <a:t>‘Top Tip’s </a:t>
            </a:r>
            <a:r>
              <a:rPr lang="en-US" baseline="0" dirty="0" smtClean="0"/>
              <a:t>for fine motor </a:t>
            </a:r>
            <a:r>
              <a:rPr lang="en-US" baseline="0" dirty="0" smtClean="0"/>
              <a:t>ideas and </a:t>
            </a:r>
            <a:r>
              <a:rPr lang="en-US" baseline="0" dirty="0" smtClean="0"/>
              <a:t>Pinterest</a:t>
            </a:r>
            <a:endParaRPr lang="en-GB" dirty="0"/>
          </a:p>
        </p:txBody>
      </p:sp>
      <p:sp>
        <p:nvSpPr>
          <p:cNvPr id="4" name="Slide Number Placeholder 3"/>
          <p:cNvSpPr>
            <a:spLocks noGrp="1"/>
          </p:cNvSpPr>
          <p:nvPr>
            <p:ph type="sldNum" sz="quarter" idx="10"/>
          </p:nvPr>
        </p:nvSpPr>
        <p:spPr/>
        <p:txBody>
          <a:bodyPr/>
          <a:lstStyle/>
          <a:p>
            <a:fld id="{8BCA3C2C-2597-4624-9F50-DB8B81D3355D}" type="slidenum">
              <a:rPr lang="en-GB" smtClean="0"/>
              <a:t>26</a:t>
            </a:fld>
            <a:endParaRPr lang="en-GB"/>
          </a:p>
        </p:txBody>
      </p:sp>
    </p:spTree>
    <p:extLst>
      <p:ext uri="{BB962C8B-B14F-4D97-AF65-F5344CB8AC3E}">
        <p14:creationId xmlns:p14="http://schemas.microsoft.com/office/powerpoint/2010/main" val="167674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spelling sequence to model rain</a:t>
            </a:r>
          </a:p>
          <a:p>
            <a:endParaRPr lang="en-US" dirty="0"/>
          </a:p>
          <a:p>
            <a:r>
              <a:rPr lang="en-US" dirty="0"/>
              <a:t>Say the word – warm it up – stretch the word – robot talk the word – blend the word – count the sounds within the word – say the word</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27</a:t>
            </a:fld>
            <a:endParaRPr lang="en-GB"/>
          </a:p>
        </p:txBody>
      </p:sp>
    </p:spTree>
    <p:extLst>
      <p:ext uri="{BB962C8B-B14F-4D97-AF65-F5344CB8AC3E}">
        <p14:creationId xmlns:p14="http://schemas.microsoft.com/office/powerpoint/2010/main" val="266329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build confidence and give lots of praise</a:t>
            </a:r>
            <a:r>
              <a:rPr lang="en-US" baseline="0" dirty="0" smtClean="0"/>
              <a:t> as writing is hard work!</a:t>
            </a:r>
            <a:endParaRPr lang="en-GB" dirty="0"/>
          </a:p>
        </p:txBody>
      </p:sp>
      <p:sp>
        <p:nvSpPr>
          <p:cNvPr id="4" name="Slide Number Placeholder 3"/>
          <p:cNvSpPr>
            <a:spLocks noGrp="1"/>
          </p:cNvSpPr>
          <p:nvPr>
            <p:ph type="sldNum" sz="quarter" idx="10"/>
          </p:nvPr>
        </p:nvSpPr>
        <p:spPr/>
        <p:txBody>
          <a:bodyPr/>
          <a:lstStyle/>
          <a:p>
            <a:fld id="{8BCA3C2C-2597-4624-9F50-DB8B81D3355D}" type="slidenum">
              <a:rPr lang="en-GB" smtClean="0"/>
              <a:t>28</a:t>
            </a:fld>
            <a:endParaRPr lang="en-GB"/>
          </a:p>
        </p:txBody>
      </p:sp>
    </p:spTree>
    <p:extLst>
      <p:ext uri="{BB962C8B-B14F-4D97-AF65-F5344CB8AC3E}">
        <p14:creationId xmlns:p14="http://schemas.microsoft.com/office/powerpoint/2010/main" val="11848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Phonics teaches the link between the spoken sounds of our language and the written version of that sound – the code of our language.</a:t>
            </a:r>
          </a:p>
          <a:p>
            <a:r>
              <a:rPr lang="en-US" dirty="0" smtClean="0"/>
              <a:t>As systematic synthetic phonics </a:t>
            </a:r>
            <a:r>
              <a:rPr lang="en-US" dirty="0" err="1" smtClean="0"/>
              <a:t>programme</a:t>
            </a:r>
            <a:r>
              <a:rPr lang="en-US" dirty="0" smtClean="0"/>
              <a:t> breaks this down into tiny steps for children to piece together which allows them to decode to read and then spell using the sound to spelling correspondences they have learnt.</a:t>
            </a:r>
          </a:p>
          <a:p>
            <a:endParaRPr lang="en-GB" dirty="0" smtClean="0"/>
          </a:p>
          <a:p>
            <a:pPr marL="457200" indent="-457200">
              <a:buFont typeface="Arial" panose="020B0604020202020204" pitchFamily="34" charset="0"/>
              <a:buChar char="•"/>
            </a:pPr>
            <a:r>
              <a:rPr lang="en-US" sz="1200" dirty="0" smtClean="0"/>
              <a:t>We use a simple, consistent approach to  teaching phonics.</a:t>
            </a:r>
          </a:p>
          <a:p>
            <a:pPr marL="457200" indent="-457200">
              <a:buFont typeface="Arial" panose="020B0604020202020204" pitchFamily="34" charset="0"/>
              <a:buChar char="•"/>
            </a:pPr>
            <a:r>
              <a:rPr lang="en-US" sz="1200" dirty="0" smtClean="0"/>
              <a:t>Your child will experience the same classroom routines within each lesson which reduces cognitive load and </a:t>
            </a:r>
            <a:r>
              <a:rPr lang="en-US" sz="1200" dirty="0" err="1" smtClean="0"/>
              <a:t>maximises</a:t>
            </a:r>
            <a:r>
              <a:rPr lang="en-US" sz="1200" dirty="0" smtClean="0"/>
              <a:t> the chances of success.</a:t>
            </a:r>
          </a:p>
          <a:p>
            <a:pPr marL="457200" indent="-457200">
              <a:buFont typeface="Arial" panose="020B0604020202020204" pitchFamily="34" charset="0"/>
              <a:buChar char="•"/>
            </a:pPr>
            <a:r>
              <a:rPr lang="en-US" sz="1200" dirty="0" smtClean="0"/>
              <a:t>All children are supported within the lesson to use their new phonic knowledge independently.</a:t>
            </a:r>
          </a:p>
          <a:p>
            <a:pPr marL="457200" indent="-457200">
              <a:buFont typeface="Arial" panose="020B0604020202020204" pitchFamily="34" charset="0"/>
              <a:buChar char="•"/>
            </a:pPr>
            <a:r>
              <a:rPr lang="en-US" sz="1200" dirty="0" smtClean="0"/>
              <a:t>In every single ELS lesson, your child will make the direct application to reading.</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8BCA3C2C-2597-4624-9F50-DB8B81D3355D}" type="slidenum">
              <a:rPr lang="en-GB" smtClean="0"/>
              <a:t>7</a:t>
            </a:fld>
            <a:endParaRPr lang="en-GB"/>
          </a:p>
        </p:txBody>
      </p:sp>
    </p:spTree>
    <p:extLst>
      <p:ext uri="{BB962C8B-B14F-4D97-AF65-F5344CB8AC3E}">
        <p14:creationId xmlns:p14="http://schemas.microsoft.com/office/powerpoint/2010/main" val="194178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cs typeface="Calibri"/>
              </a:rPr>
              <a:t>In ELS we do not ask children questions before we have taught them.</a:t>
            </a:r>
          </a:p>
          <a:p>
            <a:endParaRPr lang="en-GB" dirty="0" smtClean="0">
              <a:cs typeface="Calibri"/>
            </a:endParaRPr>
          </a:p>
          <a:p>
            <a:r>
              <a:rPr lang="en-GB" dirty="0" smtClean="0">
                <a:cs typeface="Calibri"/>
              </a:rPr>
              <a:t>For example, when teaching a new sound, rather than asking children if they know any words with the sound in - we give the children 3 words that contain that sound. You can try this with your children at home. </a:t>
            </a:r>
            <a:endParaRPr lang="en-US" dirty="0" smtClean="0"/>
          </a:p>
          <a:p>
            <a:endParaRPr lang="en-GB" dirty="0"/>
          </a:p>
        </p:txBody>
      </p:sp>
      <p:sp>
        <p:nvSpPr>
          <p:cNvPr id="4" name="Slide Number Placeholder 3"/>
          <p:cNvSpPr>
            <a:spLocks noGrp="1"/>
          </p:cNvSpPr>
          <p:nvPr>
            <p:ph type="sldNum" sz="quarter" idx="10"/>
          </p:nvPr>
        </p:nvSpPr>
        <p:spPr/>
        <p:txBody>
          <a:bodyPr/>
          <a:lstStyle/>
          <a:p>
            <a:fld id="{8BCA3C2C-2597-4624-9F50-DB8B81D3355D}" type="slidenum">
              <a:rPr lang="en-GB" smtClean="0"/>
              <a:t>9</a:t>
            </a:fld>
            <a:endParaRPr lang="en-GB"/>
          </a:p>
        </p:txBody>
      </p:sp>
    </p:spTree>
    <p:extLst>
      <p:ext uri="{BB962C8B-B14F-4D97-AF65-F5344CB8AC3E}">
        <p14:creationId xmlns:p14="http://schemas.microsoft.com/office/powerpoint/2010/main" val="3219632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new teaching is always highlighted so that it is easy for all children to see where the new  GPC they have been taught is located. First we say the new sound, then we find it in the word. Finally, we decode and blend. Children have as much or as little support as needed. We want every child to feel confident and successful at each step. </a:t>
            </a:r>
          </a:p>
          <a:p>
            <a:endParaRPr lang="en-GB" dirty="0"/>
          </a:p>
        </p:txBody>
      </p:sp>
      <p:sp>
        <p:nvSpPr>
          <p:cNvPr id="4" name="Slide Number Placeholder 3"/>
          <p:cNvSpPr>
            <a:spLocks noGrp="1"/>
          </p:cNvSpPr>
          <p:nvPr>
            <p:ph type="sldNum" sz="quarter" idx="10"/>
          </p:nvPr>
        </p:nvSpPr>
        <p:spPr/>
        <p:txBody>
          <a:bodyPr/>
          <a:lstStyle/>
          <a:p>
            <a:fld id="{8BCA3C2C-2597-4624-9F50-DB8B81D3355D}" type="slidenum">
              <a:rPr lang="en-GB" smtClean="0"/>
              <a:t>10</a:t>
            </a:fld>
            <a:endParaRPr lang="en-GB"/>
          </a:p>
        </p:txBody>
      </p:sp>
    </p:spTree>
    <p:extLst>
      <p:ext uri="{BB962C8B-B14F-4D97-AF65-F5344CB8AC3E}">
        <p14:creationId xmlns:p14="http://schemas.microsoft.com/office/powerpoint/2010/main" val="2153167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 the beginning of Reception, we learn to read words and then captions, phrases and sentences. As children learn more of the code of our language we are able to build more complex sentences for them to read. </a:t>
            </a:r>
          </a:p>
          <a:p>
            <a:endParaRPr lang="en-GB" dirty="0"/>
          </a:p>
        </p:txBody>
      </p:sp>
      <p:sp>
        <p:nvSpPr>
          <p:cNvPr id="4" name="Slide Number Placeholder 3"/>
          <p:cNvSpPr>
            <a:spLocks noGrp="1"/>
          </p:cNvSpPr>
          <p:nvPr>
            <p:ph type="sldNum" sz="quarter" idx="10"/>
          </p:nvPr>
        </p:nvSpPr>
        <p:spPr/>
        <p:txBody>
          <a:bodyPr/>
          <a:lstStyle/>
          <a:p>
            <a:fld id="{8BCA3C2C-2597-4624-9F50-DB8B81D3355D}" type="slidenum">
              <a:rPr lang="en-GB" smtClean="0"/>
              <a:t>11</a:t>
            </a:fld>
            <a:endParaRPr lang="en-GB"/>
          </a:p>
        </p:txBody>
      </p:sp>
    </p:spTree>
    <p:extLst>
      <p:ext uri="{BB962C8B-B14F-4D97-AF65-F5344CB8AC3E}">
        <p14:creationId xmlns:p14="http://schemas.microsoft.com/office/powerpoint/2010/main" val="385084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Reception your children will learn all the single letter sounds and begin to learn diagraphs and </a:t>
            </a:r>
            <a:r>
              <a:rPr lang="en-GB" dirty="0" err="1" smtClean="0"/>
              <a:t>trigraphs</a:t>
            </a:r>
            <a:r>
              <a:rPr lang="en-GB" dirty="0" smtClean="0"/>
              <a:t>. </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8BCA3C2C-2597-4624-9F50-DB8B81D3355D}" type="slidenum">
              <a:rPr lang="en-GB" smtClean="0"/>
              <a:t>12</a:t>
            </a:fld>
            <a:endParaRPr lang="en-GB"/>
          </a:p>
        </p:txBody>
      </p:sp>
    </p:spTree>
    <p:extLst>
      <p:ext uri="{BB962C8B-B14F-4D97-AF65-F5344CB8AC3E}">
        <p14:creationId xmlns:p14="http://schemas.microsoft.com/office/powerpoint/2010/main" val="293277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children to only have success when learning to read</a:t>
            </a:r>
          </a:p>
          <a:p>
            <a:r>
              <a:rPr lang="en-US" dirty="0" smtClean="0"/>
              <a:t>Decode – explain this meaning</a:t>
            </a:r>
          </a:p>
          <a:p>
            <a:r>
              <a:rPr lang="en-US" dirty="0" smtClean="0"/>
              <a:t>Fluency – </a:t>
            </a:r>
            <a:r>
              <a:rPr lang="en-US" dirty="0" err="1" smtClean="0"/>
              <a:t>recognising</a:t>
            </a:r>
            <a:r>
              <a:rPr lang="en-US" dirty="0" smtClean="0"/>
              <a:t> the sound for spelling within the word and blending fluently</a:t>
            </a:r>
          </a:p>
          <a:p>
            <a:r>
              <a:rPr lang="en-US" dirty="0" smtClean="0"/>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dirty="0" smtClean="0"/>
          </a:p>
          <a:p>
            <a:endParaRPr lang="en-GB"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8BCA3C2C-2597-4624-9F50-DB8B81D3355D}" type="slidenum">
              <a:rPr lang="en-GB" smtClean="0"/>
              <a:t>14</a:t>
            </a:fld>
            <a:endParaRPr lang="en-GB"/>
          </a:p>
        </p:txBody>
      </p:sp>
    </p:spTree>
    <p:extLst>
      <p:ext uri="{BB962C8B-B14F-4D97-AF65-F5344CB8AC3E}">
        <p14:creationId xmlns:p14="http://schemas.microsoft.com/office/powerpoint/2010/main" val="328536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reading we do not want the children to sound these out. They need to learn to</a:t>
            </a:r>
            <a:r>
              <a:rPr lang="en-US" baseline="0" dirty="0" smtClean="0"/>
              <a:t> </a:t>
            </a:r>
            <a:r>
              <a:rPr lang="en-US" baseline="0" dirty="0" err="1" smtClean="0"/>
              <a:t>recognise</a:t>
            </a:r>
            <a:r>
              <a:rPr lang="en-US" baseline="0" dirty="0" smtClean="0"/>
              <a:t> </a:t>
            </a:r>
            <a:r>
              <a:rPr lang="en-US" baseline="0" dirty="0" smtClean="0"/>
              <a:t>them by sight.</a:t>
            </a:r>
          </a:p>
          <a:p>
            <a:r>
              <a:rPr lang="en-US" baseline="0" dirty="0" smtClean="0"/>
              <a:t>If your child does not </a:t>
            </a:r>
            <a:r>
              <a:rPr lang="en-US" baseline="0" dirty="0" err="1" smtClean="0"/>
              <a:t>recognise</a:t>
            </a:r>
            <a:r>
              <a:rPr lang="en-US" baseline="0" dirty="0" smtClean="0"/>
              <a:t> </a:t>
            </a:r>
            <a:r>
              <a:rPr lang="en-US" baseline="0" dirty="0" smtClean="0"/>
              <a:t>them, that is ok, we can tell them what the word is.</a:t>
            </a:r>
          </a:p>
          <a:p>
            <a:endParaRPr lang="en-US" baseline="0" dirty="0" smtClean="0"/>
          </a:p>
          <a:p>
            <a:r>
              <a:rPr lang="en-US" baseline="0" dirty="0" smtClean="0"/>
              <a:t>Tips: Once your child has read the book a few times, try going back over and see if they can spot any HTRS words in the book.</a:t>
            </a:r>
            <a:endParaRPr lang="en-GB" dirty="0"/>
          </a:p>
        </p:txBody>
      </p:sp>
      <p:sp>
        <p:nvSpPr>
          <p:cNvPr id="4" name="Slide Number Placeholder 3"/>
          <p:cNvSpPr>
            <a:spLocks noGrp="1"/>
          </p:cNvSpPr>
          <p:nvPr>
            <p:ph type="sldNum" sz="quarter" idx="10"/>
          </p:nvPr>
        </p:nvSpPr>
        <p:spPr/>
        <p:txBody>
          <a:bodyPr/>
          <a:lstStyle/>
          <a:p>
            <a:fld id="{8BCA3C2C-2597-4624-9F50-DB8B81D3355D}" type="slidenum">
              <a:rPr lang="en-GB" smtClean="0"/>
              <a:t>20</a:t>
            </a:fld>
            <a:endParaRPr lang="en-GB"/>
          </a:p>
        </p:txBody>
      </p:sp>
    </p:spTree>
    <p:extLst>
      <p:ext uri="{BB962C8B-B14F-4D97-AF65-F5344CB8AC3E}">
        <p14:creationId xmlns:p14="http://schemas.microsoft.com/office/powerpoint/2010/main" val="239852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Preparation</a:t>
            </a:r>
            <a:r>
              <a:rPr lang="en-US" baseline="0" dirty="0" smtClean="0"/>
              <a:t> for writing</a:t>
            </a:r>
            <a:endParaRPr lang="en-GB" dirty="0"/>
          </a:p>
        </p:txBody>
      </p:sp>
      <p:sp>
        <p:nvSpPr>
          <p:cNvPr id="4" name="Slide Number Placeholder 3"/>
          <p:cNvSpPr>
            <a:spLocks noGrp="1"/>
          </p:cNvSpPr>
          <p:nvPr>
            <p:ph type="sldNum" sz="quarter" idx="10"/>
          </p:nvPr>
        </p:nvSpPr>
        <p:spPr/>
        <p:txBody>
          <a:bodyPr/>
          <a:lstStyle/>
          <a:p>
            <a:fld id="{8BCA3C2C-2597-4624-9F50-DB8B81D3355D}" type="slidenum">
              <a:rPr lang="en-GB" smtClean="0"/>
              <a:t>23</a:t>
            </a:fld>
            <a:endParaRPr lang="en-GB"/>
          </a:p>
        </p:txBody>
      </p:sp>
    </p:spTree>
    <p:extLst>
      <p:ext uri="{BB962C8B-B14F-4D97-AF65-F5344CB8AC3E}">
        <p14:creationId xmlns:p14="http://schemas.microsoft.com/office/powerpoint/2010/main" val="311320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0D9044-F37C-4D17-9DAA-26519C4BD20E}"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FF2D4-A1BC-407E-A640-828CCCD109A0}" type="slidenum">
              <a:rPr lang="en-GB" smtClean="0"/>
              <a:t>‹#›</a:t>
            </a:fld>
            <a:endParaRPr lang="en-GB"/>
          </a:p>
        </p:txBody>
      </p:sp>
    </p:spTree>
    <p:extLst>
      <p:ext uri="{BB962C8B-B14F-4D97-AF65-F5344CB8AC3E}">
        <p14:creationId xmlns:p14="http://schemas.microsoft.com/office/powerpoint/2010/main" val="222512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0D9044-F37C-4D17-9DAA-26519C4BD20E}"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FF2D4-A1BC-407E-A640-828CCCD109A0}" type="slidenum">
              <a:rPr lang="en-GB" smtClean="0"/>
              <a:t>‹#›</a:t>
            </a:fld>
            <a:endParaRPr lang="en-GB"/>
          </a:p>
        </p:txBody>
      </p:sp>
    </p:spTree>
    <p:extLst>
      <p:ext uri="{BB962C8B-B14F-4D97-AF65-F5344CB8AC3E}">
        <p14:creationId xmlns:p14="http://schemas.microsoft.com/office/powerpoint/2010/main" val="248774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0D9044-F37C-4D17-9DAA-26519C4BD20E}"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FF2D4-A1BC-407E-A640-828CCCD109A0}" type="slidenum">
              <a:rPr lang="en-GB" smtClean="0"/>
              <a:t>‹#›</a:t>
            </a:fld>
            <a:endParaRPr lang="en-GB"/>
          </a:p>
        </p:txBody>
      </p:sp>
    </p:spTree>
    <p:extLst>
      <p:ext uri="{BB962C8B-B14F-4D97-AF65-F5344CB8AC3E}">
        <p14:creationId xmlns:p14="http://schemas.microsoft.com/office/powerpoint/2010/main" val="249795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0D9044-F37C-4D17-9DAA-26519C4BD20E}"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FF2D4-A1BC-407E-A640-828CCCD109A0}" type="slidenum">
              <a:rPr lang="en-GB" smtClean="0"/>
              <a:t>‹#›</a:t>
            </a:fld>
            <a:endParaRPr lang="en-GB"/>
          </a:p>
        </p:txBody>
      </p:sp>
    </p:spTree>
    <p:extLst>
      <p:ext uri="{BB962C8B-B14F-4D97-AF65-F5344CB8AC3E}">
        <p14:creationId xmlns:p14="http://schemas.microsoft.com/office/powerpoint/2010/main" val="36878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0D9044-F37C-4D17-9DAA-26519C4BD20E}"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FF2D4-A1BC-407E-A640-828CCCD109A0}" type="slidenum">
              <a:rPr lang="en-GB" smtClean="0"/>
              <a:t>‹#›</a:t>
            </a:fld>
            <a:endParaRPr lang="en-GB"/>
          </a:p>
        </p:txBody>
      </p:sp>
    </p:spTree>
    <p:extLst>
      <p:ext uri="{BB962C8B-B14F-4D97-AF65-F5344CB8AC3E}">
        <p14:creationId xmlns:p14="http://schemas.microsoft.com/office/powerpoint/2010/main" val="17340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0D9044-F37C-4D17-9DAA-26519C4BD20E}"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0FF2D4-A1BC-407E-A640-828CCCD109A0}" type="slidenum">
              <a:rPr lang="en-GB" smtClean="0"/>
              <a:t>‹#›</a:t>
            </a:fld>
            <a:endParaRPr lang="en-GB"/>
          </a:p>
        </p:txBody>
      </p:sp>
    </p:spTree>
    <p:extLst>
      <p:ext uri="{BB962C8B-B14F-4D97-AF65-F5344CB8AC3E}">
        <p14:creationId xmlns:p14="http://schemas.microsoft.com/office/powerpoint/2010/main" val="17195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0D9044-F37C-4D17-9DAA-26519C4BD20E}" type="datetimeFigureOut">
              <a:rPr lang="en-GB" smtClean="0"/>
              <a:t>06/11/2023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0FF2D4-A1BC-407E-A640-828CCCD109A0}" type="slidenum">
              <a:rPr lang="en-GB" smtClean="0"/>
              <a:t>‹#›</a:t>
            </a:fld>
            <a:endParaRPr lang="en-GB"/>
          </a:p>
        </p:txBody>
      </p:sp>
    </p:spTree>
    <p:extLst>
      <p:ext uri="{BB962C8B-B14F-4D97-AF65-F5344CB8AC3E}">
        <p14:creationId xmlns:p14="http://schemas.microsoft.com/office/powerpoint/2010/main" val="177913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0D9044-F37C-4D17-9DAA-26519C4BD20E}" type="datetimeFigureOut">
              <a:rPr lang="en-GB" smtClean="0"/>
              <a:t>06/11/2023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0FF2D4-A1BC-407E-A640-828CCCD109A0}" type="slidenum">
              <a:rPr lang="en-GB" smtClean="0"/>
              <a:t>‹#›</a:t>
            </a:fld>
            <a:endParaRPr lang="en-GB"/>
          </a:p>
        </p:txBody>
      </p:sp>
    </p:spTree>
    <p:extLst>
      <p:ext uri="{BB962C8B-B14F-4D97-AF65-F5344CB8AC3E}">
        <p14:creationId xmlns:p14="http://schemas.microsoft.com/office/powerpoint/2010/main" val="352039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D9044-F37C-4D17-9DAA-26519C4BD20E}" type="datetimeFigureOut">
              <a:rPr lang="en-GB" smtClean="0"/>
              <a:t>06/11/2023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0FF2D4-A1BC-407E-A640-828CCCD109A0}" type="slidenum">
              <a:rPr lang="en-GB" smtClean="0"/>
              <a:t>‹#›</a:t>
            </a:fld>
            <a:endParaRPr lang="en-GB"/>
          </a:p>
        </p:txBody>
      </p:sp>
    </p:spTree>
    <p:extLst>
      <p:ext uri="{BB962C8B-B14F-4D97-AF65-F5344CB8AC3E}">
        <p14:creationId xmlns:p14="http://schemas.microsoft.com/office/powerpoint/2010/main" val="42833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0D9044-F37C-4D17-9DAA-26519C4BD20E}"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0FF2D4-A1BC-407E-A640-828CCCD109A0}" type="slidenum">
              <a:rPr lang="en-GB" smtClean="0"/>
              <a:t>‹#›</a:t>
            </a:fld>
            <a:endParaRPr lang="en-GB"/>
          </a:p>
        </p:txBody>
      </p:sp>
    </p:spTree>
    <p:extLst>
      <p:ext uri="{BB962C8B-B14F-4D97-AF65-F5344CB8AC3E}">
        <p14:creationId xmlns:p14="http://schemas.microsoft.com/office/powerpoint/2010/main" val="88592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0D9044-F37C-4D17-9DAA-26519C4BD20E}"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0FF2D4-A1BC-407E-A640-828CCCD109A0}" type="slidenum">
              <a:rPr lang="en-GB" smtClean="0"/>
              <a:t>‹#›</a:t>
            </a:fld>
            <a:endParaRPr lang="en-GB"/>
          </a:p>
        </p:txBody>
      </p:sp>
    </p:spTree>
    <p:extLst>
      <p:ext uri="{BB962C8B-B14F-4D97-AF65-F5344CB8AC3E}">
        <p14:creationId xmlns:p14="http://schemas.microsoft.com/office/powerpoint/2010/main" val="360983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D9044-F37C-4D17-9DAA-26519C4BD20E}" type="datetimeFigureOut">
              <a:rPr lang="en-GB" smtClean="0"/>
              <a:t>06/11/2023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FF2D4-A1BC-407E-A640-828CCCD109A0}" type="slidenum">
              <a:rPr lang="en-GB" smtClean="0"/>
              <a:t>‹#›</a:t>
            </a:fld>
            <a:endParaRPr lang="en-GB"/>
          </a:p>
        </p:txBody>
      </p:sp>
    </p:spTree>
    <p:extLst>
      <p:ext uri="{BB962C8B-B14F-4D97-AF65-F5344CB8AC3E}">
        <p14:creationId xmlns:p14="http://schemas.microsoft.com/office/powerpoint/2010/main" val="125834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hyperlink" Target="https://www.stpeters.herts.sch.uk/english-1/"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Phonics workshop</a:t>
            </a:r>
            <a:br>
              <a:rPr lang="en-GB" dirty="0" smtClean="0"/>
            </a:br>
            <a:r>
              <a:rPr lang="en-GB" dirty="0" smtClean="0"/>
              <a:t>Reception</a:t>
            </a:r>
            <a:endParaRPr lang="en-GB" dirty="0"/>
          </a:p>
        </p:txBody>
      </p:sp>
      <p:sp>
        <p:nvSpPr>
          <p:cNvPr id="3" name="Subtitle 2"/>
          <p:cNvSpPr>
            <a:spLocks noGrp="1"/>
          </p:cNvSpPr>
          <p:nvPr>
            <p:ph type="subTitle" idx="1"/>
          </p:nvPr>
        </p:nvSpPr>
        <p:spPr/>
        <p:txBody>
          <a:bodyPr/>
          <a:lstStyle/>
          <a:p>
            <a:r>
              <a:rPr lang="en-GB" dirty="0" smtClean="0"/>
              <a:t>Monday 6</a:t>
            </a:r>
            <a:r>
              <a:rPr lang="en-GB" baseline="30000" dirty="0" smtClean="0"/>
              <a:t>th</a:t>
            </a:r>
            <a:r>
              <a:rPr lang="en-GB" dirty="0" smtClean="0"/>
              <a:t> November 2023</a:t>
            </a:r>
            <a:endParaRPr lang="en-GB" dirty="0"/>
          </a:p>
        </p:txBody>
      </p:sp>
      <p:pic>
        <p:nvPicPr>
          <p:cNvPr id="5" name="Picture 4" descr="Description: R:\Teachers\VERY CONFIDENTIAL DATA for Teachers only\Sue Richards do not touch\Temp\StP stationery files for Sue\School logos\StP logo colour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46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871330" y="0"/>
            <a:ext cx="8633637" cy="6475229"/>
          </a:xfrm>
          <a:prstGeom prst="rect">
            <a:avLst/>
          </a:prstGeom>
        </p:spPr>
      </p:pic>
    </p:spTree>
    <p:extLst>
      <p:ext uri="{BB962C8B-B14F-4D97-AF65-F5344CB8AC3E}">
        <p14:creationId xmlns:p14="http://schemas.microsoft.com/office/powerpoint/2010/main" val="784498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ED4F94F-8C88-8F52-058B-B5A9B87E1EE6}"/>
              </a:ext>
            </a:extLst>
          </p:cNvPr>
          <p:cNvSpPr txBox="1">
            <a:spLocks noGrp="1"/>
          </p:cNvSpPr>
          <p:nvPr>
            <p:ph type="title"/>
          </p:nvPr>
        </p:nvSpPr>
        <p:spPr>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6"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3"/>
          <a:stretch>
            <a:fillRect/>
          </a:stretch>
        </p:blipFill>
        <p:spPr>
          <a:xfrm>
            <a:off x="9477854" y="886619"/>
            <a:ext cx="1724025" cy="581025"/>
          </a:xfrm>
          <a:prstGeom prst="rect">
            <a:avLst/>
          </a:prstGeom>
        </p:spPr>
      </p:pic>
      <p:pic>
        <p:nvPicPr>
          <p:cNvPr id="2" name="Picture 1"/>
          <p:cNvPicPr>
            <a:picLocks noChangeAspect="1"/>
          </p:cNvPicPr>
          <p:nvPr/>
        </p:nvPicPr>
        <p:blipFill rotWithShape="1">
          <a:blip r:embed="rId4"/>
          <a:srcRect l="13370" t="17519" r="18162" b="12026"/>
          <a:stretch/>
        </p:blipFill>
        <p:spPr>
          <a:xfrm>
            <a:off x="323287" y="1467644"/>
            <a:ext cx="5581390" cy="3229047"/>
          </a:xfrm>
          <a:prstGeom prst="rect">
            <a:avLst/>
          </a:prstGeom>
        </p:spPr>
      </p:pic>
      <p:pic>
        <p:nvPicPr>
          <p:cNvPr id="4" name="Picture 3"/>
          <p:cNvPicPr>
            <a:picLocks noChangeAspect="1"/>
          </p:cNvPicPr>
          <p:nvPr/>
        </p:nvPicPr>
        <p:blipFill rotWithShape="1">
          <a:blip r:embed="rId5"/>
          <a:srcRect l="13371" t="19034" r="17096" b="14300"/>
          <a:stretch/>
        </p:blipFill>
        <p:spPr>
          <a:xfrm>
            <a:off x="6056598" y="3505200"/>
            <a:ext cx="5731493" cy="3089564"/>
          </a:xfrm>
          <a:prstGeom prst="rect">
            <a:avLst/>
          </a:prstGeom>
        </p:spPr>
      </p:pic>
    </p:spTree>
    <p:extLst>
      <p:ext uri="{BB962C8B-B14F-4D97-AF65-F5344CB8AC3E}">
        <p14:creationId xmlns:p14="http://schemas.microsoft.com/office/powerpoint/2010/main" val="4208981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489165" y="0"/>
            <a:ext cx="8791303" cy="6593479"/>
          </a:xfrm>
          <a:prstGeom prst="rect">
            <a:avLst/>
          </a:prstGeom>
        </p:spPr>
      </p:pic>
      <p:pic>
        <p:nvPicPr>
          <p:cNvPr id="5" name="Picture 4" descr="Description: R:\Teachers\VERY CONFIDENTIAL DATA for Teachers only\Sue Richards do not touch\Temp\StP stationery files for Sue\School logos\StP logo colour no tex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628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9979" y="0"/>
            <a:ext cx="8859912" cy="6644935"/>
          </a:xfrm>
          <a:prstGeom prst="rect">
            <a:avLst/>
          </a:prstGeom>
        </p:spPr>
      </p:pic>
      <p:pic>
        <p:nvPicPr>
          <p:cNvPr id="5" name="Picture 4" descr="Description: R:\Teachers\VERY CONFIDENTIAL DATA for Teachers only\Sue Richards do not touch\Temp\StP stationery files for Sue\School logos\StP logo colour no tex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349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78205" y="105057"/>
            <a:ext cx="8370372" cy="6263221"/>
          </a:xfrm>
          <a:prstGeom prst="rect">
            <a:avLst/>
          </a:prstGeom>
        </p:spPr>
      </p:pic>
      <p:sp>
        <p:nvSpPr>
          <p:cNvPr id="5" name="TextBox 4"/>
          <p:cNvSpPr txBox="1"/>
          <p:nvPr/>
        </p:nvSpPr>
        <p:spPr>
          <a:xfrm>
            <a:off x="8548577" y="1531960"/>
            <a:ext cx="3643423" cy="4524315"/>
          </a:xfrm>
          <a:prstGeom prst="rect">
            <a:avLst/>
          </a:prstGeom>
          <a:noFill/>
        </p:spPr>
        <p:txBody>
          <a:bodyPr wrap="square" rtlCol="0">
            <a:spAutoFit/>
          </a:bodyPr>
          <a:lstStyle/>
          <a:p>
            <a:r>
              <a:rPr lang="en-GB" dirty="0" smtClean="0"/>
              <a:t>Decodable- they should recognise every sound in the book.</a:t>
            </a:r>
          </a:p>
          <a:p>
            <a:endParaRPr lang="en-GB" dirty="0"/>
          </a:p>
          <a:p>
            <a:r>
              <a:rPr lang="en-GB" dirty="0" smtClean="0"/>
              <a:t>When we read individually with your child we read the next set, which should be more challenging, in order to assess them. If they have learnt the next set of sounds we will move them on.</a:t>
            </a:r>
          </a:p>
          <a:p>
            <a:endParaRPr lang="en-GB" dirty="0"/>
          </a:p>
          <a:p>
            <a:r>
              <a:rPr lang="en-GB" dirty="0" smtClean="0"/>
              <a:t>We do whole class teaching every day so all children are getting taught and exposed to the new sounds.</a:t>
            </a:r>
          </a:p>
          <a:p>
            <a:endParaRPr lang="en-GB" dirty="0"/>
          </a:p>
          <a:p>
            <a:r>
              <a:rPr lang="en-GB" dirty="0" smtClean="0"/>
              <a:t>Individual intervention is given if needed.</a:t>
            </a:r>
            <a:endParaRPr lang="en-GB" dirty="0"/>
          </a:p>
        </p:txBody>
      </p:sp>
      <p:pic>
        <p:nvPicPr>
          <p:cNvPr id="6" name="Picture 5" descr="Description: R:\Teachers\VERY CONFIDENTIAL DATA for Teachers only\Sue Richards do not touch\Temp\StP stationery files for Sue\School logos\StP logo colour no tex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184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61782" y="169776"/>
            <a:ext cx="6192986" cy="4644741"/>
          </a:xfrm>
          <a:prstGeom prst="rect">
            <a:avLst/>
          </a:prstGeom>
        </p:spPr>
      </p:pic>
      <p:sp>
        <p:nvSpPr>
          <p:cNvPr id="5" name="TextBox 4"/>
          <p:cNvSpPr txBox="1"/>
          <p:nvPr/>
        </p:nvSpPr>
        <p:spPr>
          <a:xfrm>
            <a:off x="135211" y="4814517"/>
            <a:ext cx="9380264" cy="1446550"/>
          </a:xfrm>
          <a:prstGeom prst="rect">
            <a:avLst/>
          </a:prstGeom>
          <a:noFill/>
        </p:spPr>
        <p:txBody>
          <a:bodyPr wrap="square" rtlCol="0">
            <a:spAutoFit/>
          </a:bodyPr>
          <a:lstStyle/>
          <a:p>
            <a:r>
              <a:rPr lang="en-US" sz="3200" b="1" dirty="0">
                <a:hlinkClick r:id="rId3"/>
              </a:rPr>
              <a:t>https://www.stpeters.herts.sch.uk/english-1</a:t>
            </a:r>
            <a:r>
              <a:rPr lang="en-US" sz="3200" b="1" dirty="0" smtClean="0">
                <a:hlinkClick r:id="rId3"/>
              </a:rPr>
              <a:t>/</a:t>
            </a:r>
            <a:r>
              <a:rPr lang="en-US" sz="3200" b="1" dirty="0" smtClean="0"/>
              <a:t> </a:t>
            </a:r>
            <a:r>
              <a:rPr lang="en-US" sz="2800" b="1" dirty="0" smtClean="0"/>
              <a:t>Click on this link to watch the pronunciation videos. You can find these on the school website:</a:t>
            </a:r>
            <a:endParaRPr lang="en-GB" sz="2800" b="1" dirty="0"/>
          </a:p>
        </p:txBody>
      </p:sp>
      <p:pic>
        <p:nvPicPr>
          <p:cNvPr id="6" name="Picture 5" descr="Description: R:\Teachers\VERY CONFIDENTIAL DATA for Teachers only\Sue Richards do not touch\Temp\StP stationery files for Sue\School logos\StP logo colour no tex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a:srcRect l="20932" t="60322" r="46041" b="26959"/>
          <a:stretch/>
        </p:blipFill>
        <p:spPr>
          <a:xfrm>
            <a:off x="3856175" y="5785129"/>
            <a:ext cx="3340395" cy="723275"/>
          </a:xfrm>
          <a:prstGeom prst="rect">
            <a:avLst/>
          </a:prstGeom>
        </p:spPr>
      </p:pic>
    </p:spTree>
    <p:extLst>
      <p:ext uri="{BB962C8B-B14F-4D97-AF65-F5344CB8AC3E}">
        <p14:creationId xmlns:p14="http://schemas.microsoft.com/office/powerpoint/2010/main" val="2839526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support your child with reading:</a:t>
            </a:r>
            <a:endParaRPr lang="en-GB" dirty="0"/>
          </a:p>
        </p:txBody>
      </p:sp>
      <p:sp>
        <p:nvSpPr>
          <p:cNvPr id="3" name="Content Placeholder 2"/>
          <p:cNvSpPr>
            <a:spLocks noGrp="1"/>
          </p:cNvSpPr>
          <p:nvPr>
            <p:ph idx="1"/>
          </p:nvPr>
        </p:nvSpPr>
        <p:spPr>
          <a:xfrm>
            <a:off x="838199" y="1825625"/>
            <a:ext cx="9625149" cy="4823369"/>
          </a:xfrm>
        </p:spPr>
        <p:txBody>
          <a:bodyPr>
            <a:normAutofit/>
          </a:bodyPr>
          <a:lstStyle/>
          <a:p>
            <a:r>
              <a:rPr lang="en-GB" dirty="0" smtClean="0"/>
              <a:t>Consider which stage your child is at. </a:t>
            </a:r>
          </a:p>
          <a:p>
            <a:r>
              <a:rPr lang="en-GB" dirty="0" smtClean="0"/>
              <a:t>It is essential not to push your child on until they have grasped the earlier set of skills- this can lead to reluctant and demotivated readers.</a:t>
            </a:r>
          </a:p>
          <a:p>
            <a:r>
              <a:rPr lang="en-GB" dirty="0" smtClean="0"/>
              <a:t>Phase 1/oral blending skills are essential skills that children </a:t>
            </a:r>
            <a:r>
              <a:rPr lang="en-GB" b="1" u="sng" dirty="0" smtClean="0"/>
              <a:t>must</a:t>
            </a:r>
            <a:r>
              <a:rPr lang="en-GB" dirty="0" smtClean="0"/>
              <a:t> have before they can read words independently.</a:t>
            </a:r>
          </a:p>
          <a:p>
            <a:r>
              <a:rPr lang="en-GB" dirty="0" smtClean="0"/>
              <a:t>Consider the time of day and length of time.</a:t>
            </a:r>
          </a:p>
          <a:p>
            <a:r>
              <a:rPr lang="en-GB" dirty="0" smtClean="0"/>
              <a:t>Promote reading for enjoyment. Comprehension and discussion is so important.</a:t>
            </a:r>
            <a:endParaRPr lang="en-GB" dirty="0"/>
          </a:p>
        </p:txBody>
      </p:sp>
      <p:pic>
        <p:nvPicPr>
          <p:cNvPr id="5" name="Picture 4" descr="Description: R:\Teachers\VERY CONFIDENTIAL DATA for Teachers only\Sue Richards do not touch\Temp\StP stationery files for Sue\School logos\StP logo colour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243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support your child with reading:</a:t>
            </a:r>
            <a:endParaRPr lang="en-GB" dirty="0"/>
          </a:p>
        </p:txBody>
      </p:sp>
      <p:sp>
        <p:nvSpPr>
          <p:cNvPr id="3" name="Content Placeholder 2"/>
          <p:cNvSpPr>
            <a:spLocks noGrp="1"/>
          </p:cNvSpPr>
          <p:nvPr>
            <p:ph idx="1"/>
          </p:nvPr>
        </p:nvSpPr>
        <p:spPr>
          <a:xfrm>
            <a:off x="838199" y="1531960"/>
            <a:ext cx="11167571" cy="5065787"/>
          </a:xfrm>
        </p:spPr>
        <p:txBody>
          <a:bodyPr>
            <a:normAutofit fontScale="77500" lnSpcReduction="20000"/>
          </a:bodyPr>
          <a:lstStyle/>
          <a:p>
            <a:pPr marL="0" indent="0" algn="ctr">
              <a:buNone/>
            </a:pPr>
            <a:r>
              <a:rPr lang="en-GB" b="1" u="sng" dirty="0" smtClean="0"/>
              <a:t>Stage 1: Oral blending</a:t>
            </a:r>
          </a:p>
          <a:p>
            <a:pPr marL="0" indent="0">
              <a:buNone/>
            </a:pPr>
            <a:r>
              <a:rPr lang="en-GB" b="1" u="sng" dirty="0" smtClean="0"/>
              <a:t>Option 1: </a:t>
            </a:r>
          </a:p>
          <a:p>
            <a:pPr marL="0" indent="0">
              <a:buNone/>
            </a:pPr>
            <a:r>
              <a:rPr lang="en-GB" dirty="0" smtClean="0"/>
              <a:t>You read the story and pick a word on each page to orally sound out and blend for your child. You then say the whole word. Ask the children to repeat back with you. </a:t>
            </a:r>
          </a:p>
          <a:p>
            <a:pPr marL="0" indent="0">
              <a:buNone/>
            </a:pPr>
            <a:r>
              <a:rPr lang="en-GB" dirty="0" smtClean="0"/>
              <a:t>Adult: c-a-t, cat, let’s do that together </a:t>
            </a:r>
          </a:p>
          <a:p>
            <a:pPr marL="0" indent="0">
              <a:buNone/>
            </a:pPr>
            <a:r>
              <a:rPr lang="en-GB" dirty="0" smtClean="0"/>
              <a:t>Adult and child: c-a-t cat. </a:t>
            </a:r>
          </a:p>
          <a:p>
            <a:pPr marL="0" indent="0">
              <a:buNone/>
            </a:pPr>
            <a:r>
              <a:rPr lang="en-GB" b="1" u="sng" dirty="0" smtClean="0"/>
              <a:t>Option 2: </a:t>
            </a:r>
          </a:p>
          <a:p>
            <a:pPr marL="0" indent="0">
              <a:buNone/>
            </a:pPr>
            <a:r>
              <a:rPr lang="en-GB" dirty="0" smtClean="0"/>
              <a:t>You </a:t>
            </a:r>
            <a:r>
              <a:rPr lang="en-GB" dirty="0"/>
              <a:t>sound out the word- they blend it </a:t>
            </a:r>
            <a:r>
              <a:rPr lang="en-GB" dirty="0" smtClean="0"/>
              <a:t>together </a:t>
            </a:r>
          </a:p>
          <a:p>
            <a:pPr marL="0" indent="0">
              <a:buNone/>
            </a:pPr>
            <a:r>
              <a:rPr lang="en-GB" dirty="0" smtClean="0"/>
              <a:t>Adult: c-a-t?</a:t>
            </a:r>
          </a:p>
          <a:p>
            <a:pPr marL="0" indent="0">
              <a:buNone/>
            </a:pPr>
            <a:r>
              <a:rPr lang="en-GB" dirty="0" smtClean="0"/>
              <a:t>Child: cat</a:t>
            </a:r>
            <a:endParaRPr lang="en-GB" dirty="0"/>
          </a:p>
          <a:p>
            <a:r>
              <a:rPr lang="en-GB" dirty="0"/>
              <a:t>Point to the letters when doing this to help them make the connection between the phoneme and grapheme</a:t>
            </a:r>
            <a:r>
              <a:rPr lang="en-GB" dirty="0" smtClean="0"/>
              <a:t>.</a:t>
            </a:r>
          </a:p>
          <a:p>
            <a:pPr marL="0" indent="0">
              <a:buNone/>
            </a:pPr>
            <a:endParaRPr lang="en-GB" dirty="0" smtClean="0"/>
          </a:p>
          <a:p>
            <a:pPr marL="0" indent="0">
              <a:buNone/>
            </a:pPr>
            <a:r>
              <a:rPr lang="en-GB" dirty="0" smtClean="0"/>
              <a:t>* If your child is still grasping oral blending play lots of games to promote this. (see website)</a:t>
            </a:r>
          </a:p>
          <a:p>
            <a:pPr marL="0" indent="0">
              <a:buNone/>
            </a:pPr>
            <a:endParaRPr lang="en-GB" dirty="0"/>
          </a:p>
        </p:txBody>
      </p:sp>
      <p:sp>
        <p:nvSpPr>
          <p:cNvPr id="4" name="TextBox 3"/>
          <p:cNvSpPr txBox="1"/>
          <p:nvPr/>
        </p:nvSpPr>
        <p:spPr>
          <a:xfrm>
            <a:off x="10202685" y="3080467"/>
            <a:ext cx="1580606" cy="1754326"/>
          </a:xfrm>
          <a:prstGeom prst="rect">
            <a:avLst/>
          </a:prstGeom>
          <a:noFill/>
        </p:spPr>
        <p:txBody>
          <a:bodyPr wrap="square" rtlCol="0">
            <a:spAutoFit/>
          </a:bodyPr>
          <a:lstStyle/>
          <a:p>
            <a:r>
              <a:rPr lang="en-GB" dirty="0" smtClean="0"/>
              <a:t>Try using robot arms and blending hands as this may help your child.</a:t>
            </a:r>
            <a:endParaRPr lang="en-GB" dirty="0"/>
          </a:p>
        </p:txBody>
      </p:sp>
      <p:pic>
        <p:nvPicPr>
          <p:cNvPr id="5" name="Picture 4" descr="Description: R:\Teachers\VERY CONFIDENTIAL DATA for Teachers only\Sue Richards do not touch\Temp\StP stationery files for Sue\School logos\StP logo colour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Robot Machine Technology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1496" y="3302786"/>
            <a:ext cx="1111188" cy="1309688"/>
          </a:xfrm>
          <a:prstGeom prst="rect">
            <a:avLst/>
          </a:prstGeom>
        </p:spPr>
      </p:pic>
    </p:spTree>
    <p:extLst>
      <p:ext uri="{BB962C8B-B14F-4D97-AF65-F5344CB8AC3E}">
        <p14:creationId xmlns:p14="http://schemas.microsoft.com/office/powerpoint/2010/main" val="75382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support your child with reading:</a:t>
            </a:r>
            <a:endParaRPr lang="en-GB" dirty="0"/>
          </a:p>
        </p:txBody>
      </p:sp>
      <p:sp>
        <p:nvSpPr>
          <p:cNvPr id="3" name="Content Placeholder 2"/>
          <p:cNvSpPr>
            <a:spLocks noGrp="1"/>
          </p:cNvSpPr>
          <p:nvPr>
            <p:ph idx="1"/>
          </p:nvPr>
        </p:nvSpPr>
        <p:spPr>
          <a:xfrm>
            <a:off x="472439" y="1446801"/>
            <a:ext cx="11310851" cy="5017794"/>
          </a:xfrm>
        </p:spPr>
        <p:txBody>
          <a:bodyPr>
            <a:normAutofit fontScale="62500" lnSpcReduction="20000"/>
          </a:bodyPr>
          <a:lstStyle/>
          <a:p>
            <a:pPr marL="0" indent="0" algn="ctr">
              <a:buNone/>
            </a:pPr>
            <a:r>
              <a:rPr lang="en-GB" b="1" u="sng" dirty="0" smtClean="0"/>
              <a:t>Stage 2: Blending for reading</a:t>
            </a:r>
          </a:p>
          <a:p>
            <a:pPr marL="0" indent="0">
              <a:buNone/>
            </a:pPr>
            <a:r>
              <a:rPr lang="en-GB" b="1" u="sng" dirty="0" smtClean="0"/>
              <a:t>Option 1:</a:t>
            </a:r>
          </a:p>
          <a:p>
            <a:pPr marL="0" indent="0">
              <a:buNone/>
            </a:pPr>
            <a:r>
              <a:rPr lang="en-GB" dirty="0" smtClean="0"/>
              <a:t>You read the story and pick an easy CVC word for your child to try and sound out. They may be able to recognise the sounds and say them but need support to blend. </a:t>
            </a:r>
          </a:p>
          <a:p>
            <a:pPr marL="0" indent="0">
              <a:buNone/>
            </a:pPr>
            <a:r>
              <a:rPr lang="en-GB" dirty="0" smtClean="0"/>
              <a:t>Child: c-a-t </a:t>
            </a:r>
            <a:r>
              <a:rPr lang="en-GB" dirty="0" err="1" smtClean="0"/>
              <a:t>tap?at</a:t>
            </a:r>
            <a:r>
              <a:rPr lang="en-GB" dirty="0" smtClean="0"/>
              <a:t>? </a:t>
            </a:r>
          </a:p>
          <a:p>
            <a:pPr marL="0" indent="0">
              <a:buNone/>
            </a:pPr>
            <a:r>
              <a:rPr lang="en-GB" dirty="0" smtClean="0"/>
              <a:t>Adult: Let’s try that together.</a:t>
            </a:r>
          </a:p>
          <a:p>
            <a:pPr marL="0" indent="0">
              <a:buNone/>
            </a:pPr>
            <a:r>
              <a:rPr lang="en-GB" dirty="0" smtClean="0"/>
              <a:t>Adult and child repeat together: c-a-t </a:t>
            </a:r>
          </a:p>
          <a:p>
            <a:pPr marL="0" indent="0">
              <a:buNone/>
            </a:pPr>
            <a:r>
              <a:rPr lang="en-GB" dirty="0" smtClean="0"/>
              <a:t>Adult: cat.</a:t>
            </a:r>
          </a:p>
          <a:p>
            <a:pPr marL="0" indent="0">
              <a:buNone/>
            </a:pPr>
            <a:r>
              <a:rPr lang="en-GB" b="1" u="sng" dirty="0" smtClean="0"/>
              <a:t>Option 2:</a:t>
            </a:r>
          </a:p>
          <a:p>
            <a:pPr marL="0" indent="0">
              <a:buNone/>
            </a:pPr>
            <a:r>
              <a:rPr lang="en-GB" dirty="0" smtClean="0"/>
              <a:t>Your child recognises the sounds and can blend them together independently.</a:t>
            </a:r>
          </a:p>
          <a:p>
            <a:pPr marL="0" indent="0">
              <a:buNone/>
            </a:pPr>
            <a:r>
              <a:rPr lang="en-GB" dirty="0" smtClean="0"/>
              <a:t>Please note if your child has just learnt to blend you may need to build up the amount of words/pages you expect them to read. This can vary depending on the book. A couple of pages is plenty at this stage. It is better to do small amounts every day to be getting regular practise at this skill.</a:t>
            </a:r>
          </a:p>
          <a:p>
            <a:pPr marL="0" indent="0">
              <a:buNone/>
            </a:pPr>
            <a:r>
              <a:rPr lang="en-US" b="1" u="sng" dirty="0" smtClean="0"/>
              <a:t>Option 3:</a:t>
            </a:r>
          </a:p>
          <a:p>
            <a:pPr marL="0" indent="0">
              <a:buNone/>
            </a:pPr>
            <a:r>
              <a:rPr lang="en-US" dirty="0" smtClean="0"/>
              <a:t>Once your child is confidently blending all words in a book we can encourage them to sound out in their head and say the whole word aloud. This technique will develop their fluency. This is also a good opportunity to talk about and explore expression.</a:t>
            </a:r>
            <a:endParaRPr lang="en-GB" dirty="0" smtClean="0"/>
          </a:p>
        </p:txBody>
      </p:sp>
      <p:pic>
        <p:nvPicPr>
          <p:cNvPr id="5" name="Picture 4" descr="Description: R:\Teachers\VERY CONFIDENTIAL DATA for Teachers only\Sue Richards do not touch\Temp\StP stationery files for Sue\School logos\StP logo colour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575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58563" cy="1325563"/>
          </a:xfrm>
        </p:spPr>
        <p:txBody>
          <a:bodyPr/>
          <a:lstStyle/>
          <a:p>
            <a:r>
              <a:rPr lang="en-GB" dirty="0" smtClean="0"/>
              <a:t>Digraph/</a:t>
            </a:r>
            <a:r>
              <a:rPr lang="en-GB" dirty="0" err="1" smtClean="0"/>
              <a:t>trigraph</a:t>
            </a:r>
            <a:r>
              <a:rPr lang="en-GB" dirty="0" smtClean="0"/>
              <a:t> spotting:</a:t>
            </a:r>
            <a:endParaRPr lang="en-GB" dirty="0"/>
          </a:p>
        </p:txBody>
      </p:sp>
      <p:pic>
        <p:nvPicPr>
          <p:cNvPr id="4" name="Content Placeholder 3"/>
          <p:cNvPicPr>
            <a:picLocks noGrp="1" noChangeAspect="1"/>
          </p:cNvPicPr>
          <p:nvPr>
            <p:ph idx="1"/>
          </p:nvPr>
        </p:nvPicPr>
        <p:blipFill rotWithShape="1">
          <a:blip r:embed="rId2"/>
          <a:srcRect l="4275" t="42591" r="3664" b="8050"/>
          <a:stretch/>
        </p:blipFill>
        <p:spPr>
          <a:xfrm>
            <a:off x="4849970" y="364187"/>
            <a:ext cx="5804176" cy="2335545"/>
          </a:xfrm>
          <a:prstGeom prst="rect">
            <a:avLst/>
          </a:prstGeom>
        </p:spPr>
      </p:pic>
      <p:sp>
        <p:nvSpPr>
          <p:cNvPr id="5" name="TextBox 4"/>
          <p:cNvSpPr txBox="1"/>
          <p:nvPr/>
        </p:nvSpPr>
        <p:spPr>
          <a:xfrm>
            <a:off x="838200" y="3211033"/>
            <a:ext cx="10623698" cy="2554545"/>
          </a:xfrm>
          <a:prstGeom prst="rect">
            <a:avLst/>
          </a:prstGeom>
          <a:noFill/>
        </p:spPr>
        <p:txBody>
          <a:bodyPr wrap="square" rtlCol="0">
            <a:spAutoFit/>
          </a:bodyPr>
          <a:lstStyle/>
          <a:p>
            <a:pPr algn="ctr"/>
            <a:r>
              <a:rPr lang="en-US" sz="3200" dirty="0" smtClean="0">
                <a:latin typeface="Comic Sans MS" panose="030F0702030302020204" pitchFamily="66" charset="0"/>
              </a:rPr>
              <a:t>I had fish and chips for my dinner.</a:t>
            </a:r>
          </a:p>
          <a:p>
            <a:pPr algn="ctr"/>
            <a:endParaRPr lang="en-US" sz="3200" dirty="0">
              <a:latin typeface="Comic Sans MS" panose="030F0702030302020204" pitchFamily="66" charset="0"/>
            </a:endParaRPr>
          </a:p>
          <a:p>
            <a:pPr algn="ctr"/>
            <a:r>
              <a:rPr lang="en-US" sz="3200" dirty="0" smtClean="0">
                <a:latin typeface="Comic Sans MS" panose="030F0702030302020204" pitchFamily="66" charset="0"/>
              </a:rPr>
              <a:t>The goat and the sheep are on the farm.</a:t>
            </a:r>
          </a:p>
          <a:p>
            <a:pPr algn="ctr"/>
            <a:endParaRPr lang="en-US" sz="3200" dirty="0">
              <a:latin typeface="Comic Sans MS" panose="030F0702030302020204" pitchFamily="66" charset="0"/>
            </a:endParaRPr>
          </a:p>
          <a:p>
            <a:pPr algn="ctr"/>
            <a:r>
              <a:rPr lang="en-US" sz="3200" dirty="0" smtClean="0">
                <a:latin typeface="Comic Sans MS" panose="030F0702030302020204" pitchFamily="66" charset="0"/>
              </a:rPr>
              <a:t>It is too dark at night.</a:t>
            </a:r>
            <a:endParaRPr lang="en-GB" sz="3200" dirty="0">
              <a:latin typeface="Comic Sans MS" panose="030F0702030302020204" pitchFamily="66" charset="0"/>
            </a:endParaRPr>
          </a:p>
        </p:txBody>
      </p:sp>
      <p:pic>
        <p:nvPicPr>
          <p:cNvPr id="8" name="Picture 7" descr="Description: R:\Teachers\VERY CONFIDENTIAL DATA for Teachers only\Sue Richards do not touch\Temp\StP stationery files for Sue\School logos\StP logo colour no tex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7325" y="364187"/>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045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we going to cover?</a:t>
            </a:r>
            <a:endParaRPr lang="en-GB" dirty="0"/>
          </a:p>
        </p:txBody>
      </p:sp>
      <p:sp>
        <p:nvSpPr>
          <p:cNvPr id="5" name="TextBox 4"/>
          <p:cNvSpPr txBox="1"/>
          <p:nvPr/>
        </p:nvSpPr>
        <p:spPr>
          <a:xfrm>
            <a:off x="1306286" y="1907177"/>
            <a:ext cx="9117874" cy="3416320"/>
          </a:xfrm>
          <a:prstGeom prst="rect">
            <a:avLst/>
          </a:prstGeom>
          <a:noFill/>
        </p:spPr>
        <p:txBody>
          <a:bodyPr wrap="square" rtlCol="0">
            <a:spAutoFit/>
          </a:bodyPr>
          <a:lstStyle/>
          <a:p>
            <a:pPr marL="285750" indent="-285750">
              <a:buFont typeface="Arial" panose="020B0604020202020204" pitchFamily="34" charset="0"/>
              <a:buChar char="•"/>
            </a:pPr>
            <a:r>
              <a:rPr lang="en-GB" sz="3600" dirty="0" smtClean="0"/>
              <a:t>Terminology</a:t>
            </a:r>
          </a:p>
          <a:p>
            <a:pPr marL="285750" indent="-285750">
              <a:buFont typeface="Arial" panose="020B0604020202020204" pitchFamily="34" charset="0"/>
              <a:buChar char="•"/>
            </a:pPr>
            <a:r>
              <a:rPr lang="en-GB" sz="3600" dirty="0" smtClean="0"/>
              <a:t>Phase 2 and phase 3 sounds- examples and pronunciation</a:t>
            </a:r>
          </a:p>
          <a:p>
            <a:pPr marL="285750" indent="-285750">
              <a:buFont typeface="Arial" panose="020B0604020202020204" pitchFamily="34" charset="0"/>
              <a:buChar char="•"/>
            </a:pPr>
            <a:r>
              <a:rPr lang="en-GB" sz="3600" dirty="0" smtClean="0"/>
              <a:t>Different stages of learning to read</a:t>
            </a:r>
          </a:p>
          <a:p>
            <a:pPr marL="285750" indent="-285750">
              <a:buFont typeface="Arial" panose="020B0604020202020204" pitchFamily="34" charset="0"/>
              <a:buChar char="•"/>
            </a:pPr>
            <a:r>
              <a:rPr lang="en-GB" sz="3600" dirty="0" smtClean="0"/>
              <a:t>How you can support your child at home</a:t>
            </a:r>
          </a:p>
          <a:p>
            <a:pPr marL="285750" indent="-285750">
              <a:buFont typeface="Arial" panose="020B0604020202020204" pitchFamily="34" charset="0"/>
              <a:buChar char="•"/>
            </a:pPr>
            <a:r>
              <a:rPr lang="en-GB" sz="3600" dirty="0" smtClean="0"/>
              <a:t>Questions</a:t>
            </a:r>
            <a:endParaRPr lang="en-GB" sz="3600" dirty="0"/>
          </a:p>
        </p:txBody>
      </p:sp>
      <p:pic>
        <p:nvPicPr>
          <p:cNvPr id="6" name="Picture 5" descr="Description: R:\Teachers\VERY CONFIDENTIAL DATA for Teachers only\Sue Richards do not touch\Temp\StP stationery files for Sue\School logos\StP logo colour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076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Harder to read and spell word examples:</a:t>
            </a:r>
            <a:endParaRPr lang="en-GB" dirty="0"/>
          </a:p>
        </p:txBody>
      </p:sp>
      <p:pic>
        <p:nvPicPr>
          <p:cNvPr id="4" name="Picture 3"/>
          <p:cNvPicPr>
            <a:picLocks noChangeAspect="1"/>
          </p:cNvPicPr>
          <p:nvPr/>
        </p:nvPicPr>
        <p:blipFill rotWithShape="1">
          <a:blip r:embed="rId3"/>
          <a:srcRect l="39391" t="36697" r="40028" b="12053"/>
          <a:stretch/>
        </p:blipFill>
        <p:spPr>
          <a:xfrm>
            <a:off x="838200" y="1825625"/>
            <a:ext cx="2677886" cy="3749040"/>
          </a:xfrm>
          <a:prstGeom prst="rect">
            <a:avLst/>
          </a:prstGeom>
        </p:spPr>
      </p:pic>
      <p:pic>
        <p:nvPicPr>
          <p:cNvPr id="5" name="Picture 4"/>
          <p:cNvPicPr>
            <a:picLocks noChangeAspect="1"/>
          </p:cNvPicPr>
          <p:nvPr/>
        </p:nvPicPr>
        <p:blipFill rotWithShape="1">
          <a:blip r:embed="rId4"/>
          <a:srcRect l="37484" t="32650" r="39625" b="18369"/>
          <a:stretch/>
        </p:blipFill>
        <p:spPr>
          <a:xfrm>
            <a:off x="3902528" y="1825625"/>
            <a:ext cx="3156645" cy="3797623"/>
          </a:xfrm>
          <a:prstGeom prst="rect">
            <a:avLst/>
          </a:prstGeom>
        </p:spPr>
      </p:pic>
      <p:pic>
        <p:nvPicPr>
          <p:cNvPr id="6" name="Picture 5"/>
          <p:cNvPicPr>
            <a:picLocks noChangeAspect="1"/>
          </p:cNvPicPr>
          <p:nvPr/>
        </p:nvPicPr>
        <p:blipFill rotWithShape="1">
          <a:blip r:embed="rId5"/>
          <a:srcRect l="37233" t="36565" r="39776" b="13125"/>
          <a:stretch/>
        </p:blipFill>
        <p:spPr>
          <a:xfrm>
            <a:off x="7445615" y="1825625"/>
            <a:ext cx="3059352" cy="3763876"/>
          </a:xfrm>
          <a:prstGeom prst="rect">
            <a:avLst/>
          </a:prstGeom>
        </p:spPr>
      </p:pic>
      <p:pic>
        <p:nvPicPr>
          <p:cNvPr id="7" name="Picture 6" descr="Description: R:\Teachers\VERY CONFIDENTIAL DATA for Teachers only\Sue Richards do not touch\Temp\StP stationery files for Sue\School logos\StP logo colour no tex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969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Comprehension:</a:t>
            </a:r>
            <a:endParaRPr lang="en-GB" dirty="0"/>
          </a:p>
        </p:txBody>
      </p:sp>
      <p:pic>
        <p:nvPicPr>
          <p:cNvPr id="3" name="Content Placeholder 2"/>
          <p:cNvPicPr>
            <a:picLocks noGrp="1" noChangeAspect="1"/>
          </p:cNvPicPr>
          <p:nvPr>
            <p:ph idx="1"/>
          </p:nvPr>
        </p:nvPicPr>
        <p:blipFill rotWithShape="1">
          <a:blip r:embed="rId2"/>
          <a:srcRect l="17599" t="12490" r="19389" b="9502"/>
          <a:stretch/>
        </p:blipFill>
        <p:spPr>
          <a:xfrm>
            <a:off x="2258291" y="1316182"/>
            <a:ext cx="7719639" cy="5373043"/>
          </a:xfrm>
          <a:prstGeom prst="rect">
            <a:avLst/>
          </a:prstGeom>
        </p:spPr>
      </p:pic>
      <p:pic>
        <p:nvPicPr>
          <p:cNvPr id="6" name="Picture 5" descr="Description: R:\Teachers\VERY CONFIDENTIAL DATA for Teachers only\Sue Richards do not touch\Temp\StP stationery files for Sue\School logos\StP logo colour no tex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772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tips:</a:t>
            </a:r>
            <a:endParaRPr lang="en-GB" dirty="0"/>
          </a:p>
        </p:txBody>
      </p:sp>
      <p:sp>
        <p:nvSpPr>
          <p:cNvPr id="3" name="Content Placeholder 2"/>
          <p:cNvSpPr>
            <a:spLocks noGrp="1"/>
          </p:cNvSpPr>
          <p:nvPr>
            <p:ph idx="1"/>
          </p:nvPr>
        </p:nvSpPr>
        <p:spPr/>
        <p:txBody>
          <a:bodyPr>
            <a:normAutofit lnSpcReduction="10000"/>
          </a:bodyPr>
          <a:lstStyle/>
          <a:p>
            <a:r>
              <a:rPr lang="en-GB" dirty="0" smtClean="0"/>
              <a:t>When reading story books involve your child- can they spot any harder to read and spell words? Can they spot any of the digraphs we have learnt? Or are there any words in the book they could have a go at reading? (This makes them feel very grown up!)</a:t>
            </a:r>
          </a:p>
          <a:p>
            <a:r>
              <a:rPr lang="en-GB" dirty="0" smtClean="0"/>
              <a:t>Comprehension</a:t>
            </a:r>
          </a:p>
          <a:p>
            <a:r>
              <a:rPr lang="en-GB" dirty="0" smtClean="0"/>
              <a:t>Little and often. Aim for 3-4 times a week.</a:t>
            </a:r>
          </a:p>
          <a:p>
            <a:r>
              <a:rPr lang="en-GB" b="1" dirty="0" smtClean="0"/>
              <a:t>Please write in the reading record book</a:t>
            </a:r>
            <a:r>
              <a:rPr lang="en-GB" dirty="0" smtClean="0"/>
              <a:t>.</a:t>
            </a:r>
          </a:p>
          <a:p>
            <a:r>
              <a:rPr lang="en-GB" dirty="0" smtClean="0"/>
              <a:t>Keep it fun- remember to talk about the story, characters, make predictions, suggest alternative endings.</a:t>
            </a:r>
          </a:p>
          <a:p>
            <a:r>
              <a:rPr lang="en-GB" dirty="0" smtClean="0"/>
              <a:t>Use the environment to promote reading: signs, shops, menu’s.</a:t>
            </a:r>
            <a:endParaRPr lang="en-GB" dirty="0"/>
          </a:p>
        </p:txBody>
      </p:sp>
      <p:pic>
        <p:nvPicPr>
          <p:cNvPr id="4" name="Picture 3" descr="Description: R:\Teachers\VERY CONFIDENTIAL DATA for Teachers only\Sue Richards do not touch\Temp\StP stationery files for Sue\School logos\StP logo colour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111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871869" y="-1"/>
            <a:ext cx="10887737" cy="6124353"/>
          </a:xfrm>
          <a:prstGeom prst="rect">
            <a:avLst/>
          </a:prstGeom>
        </p:spPr>
      </p:pic>
    </p:spTree>
    <p:extLst>
      <p:ext uri="{BB962C8B-B14F-4D97-AF65-F5344CB8AC3E}">
        <p14:creationId xmlns:p14="http://schemas.microsoft.com/office/powerpoint/2010/main" val="3735514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8711" y="148857"/>
            <a:ext cx="11417002" cy="6422064"/>
          </a:xfrm>
          <a:prstGeom prst="rect">
            <a:avLst/>
          </a:prstGeom>
        </p:spPr>
      </p:pic>
    </p:spTree>
    <p:extLst>
      <p:ext uri="{BB962C8B-B14F-4D97-AF65-F5344CB8AC3E}">
        <p14:creationId xmlns:p14="http://schemas.microsoft.com/office/powerpoint/2010/main" val="1510358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9790" y="0"/>
            <a:ext cx="11177411" cy="6634716"/>
          </a:xfrm>
          <a:prstGeom prst="rect">
            <a:avLst/>
          </a:prstGeom>
        </p:spPr>
      </p:pic>
    </p:spTree>
    <p:extLst>
      <p:ext uri="{BB962C8B-B14F-4D97-AF65-F5344CB8AC3E}">
        <p14:creationId xmlns:p14="http://schemas.microsoft.com/office/powerpoint/2010/main" val="2701114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4918" t="9952" r="5143" b="61536"/>
          <a:stretch/>
        </p:blipFill>
        <p:spPr>
          <a:xfrm>
            <a:off x="3076353" y="0"/>
            <a:ext cx="5439571" cy="2233087"/>
          </a:xfrm>
          <a:prstGeom prst="rect">
            <a:avLst/>
          </a:prstGeom>
        </p:spPr>
      </p:pic>
      <p:pic>
        <p:nvPicPr>
          <p:cNvPr id="7" name="Content Placeholder 5"/>
          <p:cNvPicPr>
            <a:picLocks noChangeAspect="1"/>
          </p:cNvPicPr>
          <p:nvPr/>
        </p:nvPicPr>
        <p:blipFill rotWithShape="1">
          <a:blip r:embed="rId3"/>
          <a:srcRect l="3911" t="66924" r="5225" b="4068"/>
          <a:stretch/>
        </p:blipFill>
        <p:spPr>
          <a:xfrm>
            <a:off x="3076351" y="4383930"/>
            <a:ext cx="5439572" cy="2248919"/>
          </a:xfrm>
          <a:prstGeom prst="rect">
            <a:avLst/>
          </a:prstGeom>
        </p:spPr>
      </p:pic>
      <p:pic>
        <p:nvPicPr>
          <p:cNvPr id="8" name="Content Placeholder 5"/>
          <p:cNvPicPr>
            <a:picLocks noChangeAspect="1"/>
          </p:cNvPicPr>
          <p:nvPr/>
        </p:nvPicPr>
        <p:blipFill rotWithShape="1">
          <a:blip r:embed="rId3"/>
          <a:srcRect l="4304" t="37957" r="4889" b="32121"/>
          <a:stretch/>
        </p:blipFill>
        <p:spPr>
          <a:xfrm>
            <a:off x="3076352" y="2062716"/>
            <a:ext cx="5439571" cy="2321214"/>
          </a:xfrm>
          <a:prstGeom prst="rect">
            <a:avLst/>
          </a:prstGeom>
        </p:spPr>
      </p:pic>
      <p:sp>
        <p:nvSpPr>
          <p:cNvPr id="10" name="TextBox 9"/>
          <p:cNvSpPr txBox="1"/>
          <p:nvPr/>
        </p:nvSpPr>
        <p:spPr>
          <a:xfrm>
            <a:off x="0" y="318977"/>
            <a:ext cx="3076351" cy="1569660"/>
          </a:xfrm>
          <a:prstGeom prst="rect">
            <a:avLst/>
          </a:prstGeom>
          <a:noFill/>
        </p:spPr>
        <p:txBody>
          <a:bodyPr wrap="square" rtlCol="0">
            <a:spAutoFit/>
          </a:bodyPr>
          <a:lstStyle/>
          <a:p>
            <a:r>
              <a:rPr lang="en-US" sz="3200" dirty="0" smtClean="0">
                <a:latin typeface="Sassoon Primary" pitchFamily="50" charset="0"/>
              </a:rPr>
              <a:t>Example of progression of writing</a:t>
            </a:r>
            <a:r>
              <a:rPr lang="en-US" dirty="0" smtClean="0"/>
              <a:t>:</a:t>
            </a:r>
            <a:endParaRPr lang="en-GB" dirty="0"/>
          </a:p>
        </p:txBody>
      </p:sp>
      <p:pic>
        <p:nvPicPr>
          <p:cNvPr id="11" name="Picture 10" descr="Description: R:\Teachers\VERY CONFIDENTIAL DATA for Teachers only\Sue Richards do not touch\Temp\StP stationery files for Sue\School logos\StP logo colour no tex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042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03512" y="6497598"/>
            <a:ext cx="1661032" cy="230832"/>
          </a:xfrm>
          <a:prstGeom prst="rect">
            <a:avLst/>
          </a:prstGeom>
        </p:spPr>
        <p:txBody>
          <a:bodyPr wrap="none">
            <a:spAutoFit/>
          </a:bodyPr>
          <a:lstStyle/>
          <a:p>
            <a:r>
              <a:rPr lang="en-US" sz="900" dirty="0">
                <a:solidFill>
                  <a:srgbClr val="191C51"/>
                </a:solidFill>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667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2055365" y="1006862"/>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writing at home</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0341"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30074" y="4841318"/>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7DC8E71-5AE5-4096-B6A1-50FF415BD57C}"/>
              </a:ext>
            </a:extLst>
          </p:cNvPr>
          <p:cNvPicPr>
            <a:picLocks noChangeAspect="1"/>
          </p:cNvPicPr>
          <p:nvPr/>
        </p:nvPicPr>
        <p:blipFill>
          <a:blip r:embed="rId6"/>
          <a:stretch>
            <a:fillRect/>
          </a:stretch>
        </p:blipFill>
        <p:spPr>
          <a:xfrm>
            <a:off x="8471306" y="426526"/>
            <a:ext cx="1724025" cy="581025"/>
          </a:xfrm>
          <a:prstGeom prst="rect">
            <a:avLst/>
          </a:prstGeom>
        </p:spPr>
      </p:pic>
      <p:pic>
        <p:nvPicPr>
          <p:cNvPr id="7" name="Picture 6">
            <a:extLst>
              <a:ext uri="{FF2B5EF4-FFF2-40B4-BE49-F238E27FC236}">
                <a16:creationId xmlns:a16="http://schemas.microsoft.com/office/drawing/2014/main" id="{F378CB41-696C-433C-92DC-E6CE7A5F7639}"/>
              </a:ext>
            </a:extLst>
          </p:cNvPr>
          <p:cNvPicPr>
            <a:picLocks noChangeAspect="1"/>
          </p:cNvPicPr>
          <p:nvPr/>
        </p:nvPicPr>
        <p:blipFill>
          <a:blip r:embed="rId7"/>
          <a:stretch>
            <a:fillRect/>
          </a:stretch>
        </p:blipFill>
        <p:spPr>
          <a:xfrm>
            <a:off x="1925266" y="1484785"/>
            <a:ext cx="8339012" cy="1035053"/>
          </a:xfrm>
          <a:prstGeom prst="rect">
            <a:avLst/>
          </a:prstGeom>
        </p:spPr>
      </p:pic>
      <p:sp>
        <p:nvSpPr>
          <p:cNvPr id="9" name="TextBox 8">
            <a:extLst>
              <a:ext uri="{FF2B5EF4-FFF2-40B4-BE49-F238E27FC236}">
                <a16:creationId xmlns:a16="http://schemas.microsoft.com/office/drawing/2014/main" id="{967240EB-41D6-4BD3-BD54-C61E7B5CC72C}"/>
              </a:ext>
            </a:extLst>
          </p:cNvPr>
          <p:cNvSpPr txBox="1"/>
          <p:nvPr/>
        </p:nvSpPr>
        <p:spPr>
          <a:xfrm>
            <a:off x="2055365" y="2420888"/>
            <a:ext cx="8081270" cy="3046988"/>
          </a:xfrm>
          <a:prstGeom prst="rect">
            <a:avLst/>
          </a:prstGeom>
          <a:noFill/>
        </p:spPr>
        <p:txBody>
          <a:bodyPr wrap="square" rtlCol="0">
            <a:spAutoFit/>
          </a:bodyPr>
          <a:lstStyle/>
          <a:p>
            <a:r>
              <a:rPr lang="en-GB" sz="2400" dirty="0"/>
              <a:t>You can use the spelling sequence with your children at home to support them with their writing.</a:t>
            </a:r>
          </a:p>
          <a:p>
            <a:endParaRPr lang="en-GB" sz="2400" dirty="0"/>
          </a:p>
          <a:p>
            <a:r>
              <a:rPr lang="en-GB" sz="2400" dirty="0"/>
              <a:t>Let’s try this with the word: rain</a:t>
            </a:r>
          </a:p>
          <a:p>
            <a:endParaRPr lang="en-GB" sz="2400" dirty="0"/>
          </a:p>
          <a:p>
            <a:r>
              <a:rPr lang="en-GB" sz="2400" dirty="0"/>
              <a:t>We also practise saying our sentences before we write them to make sure we write the sentence we have planned and to ensure it makes sense!</a:t>
            </a:r>
          </a:p>
        </p:txBody>
      </p:sp>
      <p:pic>
        <p:nvPicPr>
          <p:cNvPr id="10" name="Picture 9" descr="Description: R:\Teachers\VERY CONFIDENTIAL DATA for Teachers only\Sue Richards do not touch\Temp\StP stationery files for Sue\School logos\StP logo colour no tex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052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b="62540"/>
          <a:stretch/>
        </p:blipFill>
        <p:spPr>
          <a:xfrm>
            <a:off x="1661903" y="237535"/>
            <a:ext cx="8843064" cy="2484438"/>
          </a:xfrm>
          <a:prstGeom prst="rect">
            <a:avLst/>
          </a:prstGeom>
        </p:spPr>
      </p:pic>
      <p:sp>
        <p:nvSpPr>
          <p:cNvPr id="5" name="TextBox 4"/>
          <p:cNvSpPr txBox="1"/>
          <p:nvPr/>
        </p:nvSpPr>
        <p:spPr>
          <a:xfrm>
            <a:off x="446567" y="2721973"/>
            <a:ext cx="11227982" cy="3139321"/>
          </a:xfrm>
          <a:prstGeom prst="rect">
            <a:avLst/>
          </a:prstGeom>
          <a:noFill/>
        </p:spPr>
        <p:txBody>
          <a:bodyPr wrap="square" rtlCol="0">
            <a:spAutoFit/>
          </a:bodyPr>
          <a:lstStyle/>
          <a:p>
            <a:pPr algn="ctr"/>
            <a:r>
              <a:rPr lang="en-US" u="sng" dirty="0" smtClean="0">
                <a:latin typeface="Comic Sans MS" panose="030F0702030302020204" pitchFamily="66" charset="0"/>
              </a:rPr>
              <a:t>Segmenting and writing longer words</a:t>
            </a:r>
          </a:p>
          <a:p>
            <a:pPr algn="ctr"/>
            <a:r>
              <a:rPr lang="en-US" dirty="0" smtClean="0">
                <a:latin typeface="Comic Sans MS" panose="030F0702030302020204" pitchFamily="66" charset="0"/>
              </a:rPr>
              <a:t>As your child develops their segmenting skills they will begin trying to spell longer words.</a:t>
            </a:r>
          </a:p>
          <a:p>
            <a:pPr algn="ctr"/>
            <a:r>
              <a:rPr lang="en-US" dirty="0" smtClean="0">
                <a:latin typeface="Comic Sans MS" panose="030F0702030302020204" pitchFamily="66" charset="0"/>
              </a:rPr>
              <a:t>These words do not have to be spelt accurately, as long as they are phonetically plausible.</a:t>
            </a:r>
          </a:p>
          <a:p>
            <a:pPr algn="ctr"/>
            <a:endParaRPr lang="en-US" dirty="0">
              <a:latin typeface="Comic Sans MS" panose="030F0702030302020204" pitchFamily="66" charset="0"/>
            </a:endParaRPr>
          </a:p>
          <a:p>
            <a:pPr algn="ctr"/>
            <a:r>
              <a:rPr lang="en-US" dirty="0" smtClean="0">
                <a:latin typeface="Comic Sans MS" panose="030F0702030302020204" pitchFamily="66" charset="0"/>
              </a:rPr>
              <a:t>unicorn</a:t>
            </a:r>
          </a:p>
          <a:p>
            <a:pPr algn="ctr"/>
            <a:r>
              <a:rPr lang="en-US" dirty="0" smtClean="0">
                <a:latin typeface="Comic Sans MS" panose="030F0702030302020204" pitchFamily="66" charset="0"/>
              </a:rPr>
              <a:t>planet</a:t>
            </a:r>
          </a:p>
          <a:p>
            <a:pPr algn="ctr"/>
            <a:endParaRPr lang="en-US" dirty="0" smtClean="0">
              <a:latin typeface="Comic Sans MS" panose="030F0702030302020204" pitchFamily="66" charset="0"/>
            </a:endParaRPr>
          </a:p>
          <a:p>
            <a:pPr algn="ctr"/>
            <a:endParaRPr lang="en-US" dirty="0" smtClean="0">
              <a:latin typeface="Sassoon Primary" pitchFamily="50" charset="0"/>
            </a:endParaRPr>
          </a:p>
          <a:p>
            <a:pPr algn="ctr"/>
            <a:endParaRPr lang="en-US" dirty="0" smtClean="0">
              <a:latin typeface="Sassoon Primary" pitchFamily="50" charset="0"/>
            </a:endParaRPr>
          </a:p>
          <a:p>
            <a:pPr algn="ctr"/>
            <a:endParaRPr lang="en-US" dirty="0" smtClean="0">
              <a:latin typeface="Sassoon Primary" pitchFamily="50" charset="0"/>
            </a:endParaRPr>
          </a:p>
          <a:p>
            <a:pPr algn="ctr"/>
            <a:endParaRPr lang="en-GB" dirty="0">
              <a:latin typeface="Sassoon Primary" pitchFamily="50" charset="0"/>
            </a:endParaRPr>
          </a:p>
        </p:txBody>
      </p:sp>
      <p:pic>
        <p:nvPicPr>
          <p:cNvPr id="6" name="Picture 5" descr="Description: R:\Teachers\VERY CONFIDENTIAL DATA for Teachers only\Sue Richards do not touch\Temp\StP stationery files for Sue\School logos\StP logo colour no tex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606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writing in EYFS:</a:t>
            </a:r>
            <a:endParaRPr lang="en-GB" dirty="0"/>
          </a:p>
        </p:txBody>
      </p:sp>
      <p:pic>
        <p:nvPicPr>
          <p:cNvPr id="4" name="Content Placeholder 3"/>
          <p:cNvPicPr>
            <a:picLocks noGrp="1" noChangeAspect="1"/>
          </p:cNvPicPr>
          <p:nvPr>
            <p:ph idx="1"/>
          </p:nvPr>
        </p:nvPicPr>
        <p:blipFill rotWithShape="1">
          <a:blip r:embed="rId2"/>
          <a:srcRect l="22790" t="42101" r="26192" b="8228"/>
          <a:stretch/>
        </p:blipFill>
        <p:spPr>
          <a:xfrm>
            <a:off x="-1" y="2078181"/>
            <a:ext cx="7794293" cy="4266348"/>
          </a:xfrm>
          <a:prstGeom prst="rect">
            <a:avLst/>
          </a:prstGeom>
        </p:spPr>
      </p:pic>
      <p:sp>
        <p:nvSpPr>
          <p:cNvPr id="5" name="TextBox 4"/>
          <p:cNvSpPr txBox="1"/>
          <p:nvPr/>
        </p:nvSpPr>
        <p:spPr>
          <a:xfrm>
            <a:off x="8229600" y="2461846"/>
            <a:ext cx="3348111" cy="2246769"/>
          </a:xfrm>
          <a:prstGeom prst="rect">
            <a:avLst/>
          </a:prstGeom>
          <a:noFill/>
        </p:spPr>
        <p:txBody>
          <a:bodyPr wrap="square" rtlCol="0">
            <a:spAutoFit/>
          </a:bodyPr>
          <a:lstStyle/>
          <a:p>
            <a:r>
              <a:rPr lang="en-GB" sz="2800" dirty="0" smtClean="0">
                <a:latin typeface="Comic Sans MS" panose="030F0702030302020204" pitchFamily="66" charset="0"/>
              </a:rPr>
              <a:t>A packet of tablets and medicine and a can of medicine. This is all.</a:t>
            </a:r>
            <a:endParaRPr lang="en-GB" sz="2800" dirty="0">
              <a:latin typeface="Comic Sans MS" panose="030F0702030302020204" pitchFamily="66" charset="0"/>
            </a:endParaRPr>
          </a:p>
        </p:txBody>
      </p:sp>
    </p:spTree>
    <p:extLst>
      <p:ext uri="{BB962C8B-B14F-4D97-AF65-F5344CB8AC3E}">
        <p14:creationId xmlns:p14="http://schemas.microsoft.com/office/powerpoint/2010/main" val="36628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year expectations:</a:t>
            </a:r>
            <a:endParaRPr lang="en-GB" dirty="0"/>
          </a:p>
        </p:txBody>
      </p:sp>
      <p:sp>
        <p:nvSpPr>
          <p:cNvPr id="8" name="Content Placeholder 7"/>
          <p:cNvSpPr>
            <a:spLocks noGrp="1"/>
          </p:cNvSpPr>
          <p:nvPr>
            <p:ph idx="1"/>
          </p:nvPr>
        </p:nvSpPr>
        <p:spPr>
          <a:xfrm>
            <a:off x="361507" y="1403498"/>
            <a:ext cx="11632019" cy="5188687"/>
          </a:xfrm>
        </p:spPr>
        <p:txBody>
          <a:bodyPr>
            <a:normAutofit fontScale="77500" lnSpcReduction="20000"/>
          </a:bodyPr>
          <a:lstStyle/>
          <a:p>
            <a:pPr marL="0" indent="0">
              <a:buNone/>
            </a:pPr>
            <a:r>
              <a:rPr lang="en-GB" b="1" u="sng" dirty="0"/>
              <a:t>Comprehension ELG</a:t>
            </a:r>
            <a:r>
              <a:rPr lang="en-GB" u="sng" dirty="0"/>
              <a:t> </a:t>
            </a:r>
          </a:p>
          <a:p>
            <a:r>
              <a:rPr lang="en-GB" dirty="0"/>
              <a:t>- Demonstrate understanding of what has been read to them by retelling stories and narratives using their own words and recently introduced vocabulary; </a:t>
            </a:r>
          </a:p>
          <a:p>
            <a:r>
              <a:rPr lang="en-GB" dirty="0"/>
              <a:t>- Anticipate – where appropriate – key events in stories;</a:t>
            </a:r>
          </a:p>
          <a:p>
            <a:r>
              <a:rPr lang="en-GB" dirty="0"/>
              <a:t>- Use and understand recently introduced vocabulary during discussions about stories, non-fiction, rhymes and poems and during role-play</a:t>
            </a:r>
            <a:r>
              <a:rPr lang="en-GB" dirty="0" smtClean="0"/>
              <a:t>.</a:t>
            </a:r>
          </a:p>
          <a:p>
            <a:pPr marL="0" indent="0">
              <a:buNone/>
            </a:pPr>
            <a:r>
              <a:rPr lang="en-GB" b="1" u="sng" dirty="0"/>
              <a:t>Word Reading ELG</a:t>
            </a:r>
            <a:r>
              <a:rPr lang="en-GB" u="sng" dirty="0"/>
              <a:t> </a:t>
            </a:r>
          </a:p>
          <a:p>
            <a:r>
              <a:rPr lang="en-GB" dirty="0"/>
              <a:t>- Say a sound for each letter in the alphabet and at least 10 digraphs; </a:t>
            </a:r>
          </a:p>
          <a:p>
            <a:r>
              <a:rPr lang="en-GB" dirty="0"/>
              <a:t>- Read words consistent with their phonic knowledge by sound-blending; </a:t>
            </a:r>
          </a:p>
          <a:p>
            <a:r>
              <a:rPr lang="en-GB" dirty="0"/>
              <a:t>- Read aloud simple sentences and books that are consistent with their phonic knowledge, including some common exception </a:t>
            </a:r>
            <a:r>
              <a:rPr lang="en-GB" dirty="0" smtClean="0"/>
              <a:t>words</a:t>
            </a:r>
          </a:p>
          <a:p>
            <a:pPr marL="0" indent="0">
              <a:buNone/>
            </a:pPr>
            <a:r>
              <a:rPr lang="en-GB" b="1" u="sng" dirty="0"/>
              <a:t>Writing ELG</a:t>
            </a:r>
            <a:r>
              <a:rPr lang="en-GB" u="sng" dirty="0"/>
              <a:t> </a:t>
            </a:r>
          </a:p>
          <a:p>
            <a:r>
              <a:rPr lang="en-GB" dirty="0"/>
              <a:t>- Write recognisable letters, most of which are correctly formed; </a:t>
            </a:r>
          </a:p>
          <a:p>
            <a:r>
              <a:rPr lang="en-GB" dirty="0"/>
              <a:t>- Spell words by identifying sounds in them and representing the sounds with a letter or letters;</a:t>
            </a:r>
          </a:p>
          <a:p>
            <a:r>
              <a:rPr lang="en-GB" dirty="0"/>
              <a:t> - Write simple phrases and sentences that can be read by others.</a:t>
            </a:r>
          </a:p>
        </p:txBody>
      </p:sp>
      <p:pic>
        <p:nvPicPr>
          <p:cNvPr id="9" name="Picture 8" descr="Description: R:\Teachers\VERY CONFIDENTIAL DATA for Teachers only\Sue Richards do not touch\Temp\StP stationery files for Sue\School logos\StP logo colour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703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9950" t="21725" r="31562" b="3770"/>
          <a:stretch/>
        </p:blipFill>
        <p:spPr>
          <a:xfrm>
            <a:off x="1039091" y="252154"/>
            <a:ext cx="5769672" cy="6279552"/>
          </a:xfrm>
          <a:prstGeom prst="rect">
            <a:avLst/>
          </a:prstGeom>
          <a:effectLst>
            <a:outerShdw blurRad="50800" dist="50800" dir="5400000" algn="ctr" rotWithShape="0">
              <a:schemeClr val="bg1"/>
            </a:outerShdw>
          </a:effectLst>
        </p:spPr>
      </p:pic>
      <p:sp>
        <p:nvSpPr>
          <p:cNvPr id="5" name="TextBox 4"/>
          <p:cNvSpPr txBox="1"/>
          <p:nvPr/>
        </p:nvSpPr>
        <p:spPr>
          <a:xfrm>
            <a:off x="7188591" y="1097280"/>
            <a:ext cx="3840480" cy="2062103"/>
          </a:xfrm>
          <a:prstGeom prst="rect">
            <a:avLst/>
          </a:prstGeom>
          <a:noFill/>
        </p:spPr>
        <p:txBody>
          <a:bodyPr wrap="square" rtlCol="0">
            <a:spAutoFit/>
          </a:bodyPr>
          <a:lstStyle/>
          <a:p>
            <a:r>
              <a:rPr lang="en-GB" sz="3200" dirty="0" smtClean="0">
                <a:latin typeface="Comic Sans MS" panose="030F0702030302020204" pitchFamily="66" charset="0"/>
              </a:rPr>
              <a:t>I went to London I saw dinosaur bones I went to the museum.</a:t>
            </a:r>
            <a:endParaRPr lang="en-GB" sz="3200" dirty="0">
              <a:latin typeface="Comic Sans MS" panose="030F0702030302020204" pitchFamily="66" charset="0"/>
            </a:endParaRPr>
          </a:p>
        </p:txBody>
      </p:sp>
    </p:spTree>
    <p:extLst>
      <p:ext uri="{BB962C8B-B14F-4D97-AF65-F5344CB8AC3E}">
        <p14:creationId xmlns:p14="http://schemas.microsoft.com/office/powerpoint/2010/main" val="229311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0127" t="32725" r="44789" b="30742"/>
          <a:stretch/>
        </p:blipFill>
        <p:spPr>
          <a:xfrm>
            <a:off x="520505" y="694924"/>
            <a:ext cx="6921303" cy="5667442"/>
          </a:xfrm>
          <a:prstGeom prst="rect">
            <a:avLst/>
          </a:prstGeom>
        </p:spPr>
      </p:pic>
      <p:sp>
        <p:nvSpPr>
          <p:cNvPr id="5" name="TextBox 4"/>
          <p:cNvSpPr txBox="1"/>
          <p:nvPr/>
        </p:nvSpPr>
        <p:spPr>
          <a:xfrm>
            <a:off x="7962314" y="1252025"/>
            <a:ext cx="4093698" cy="2246769"/>
          </a:xfrm>
          <a:prstGeom prst="rect">
            <a:avLst/>
          </a:prstGeom>
          <a:noFill/>
        </p:spPr>
        <p:txBody>
          <a:bodyPr wrap="square" rtlCol="0">
            <a:spAutoFit/>
          </a:bodyPr>
          <a:lstStyle/>
          <a:p>
            <a:r>
              <a:rPr lang="en-GB" sz="2800" dirty="0" smtClean="0">
                <a:latin typeface="Comic Sans MS" panose="030F0702030302020204" pitchFamily="66" charset="0"/>
              </a:rPr>
              <a:t>LOST Honey Bear</a:t>
            </a:r>
          </a:p>
          <a:p>
            <a:r>
              <a:rPr lang="en-GB" sz="2800" dirty="0" smtClean="0">
                <a:latin typeface="Comic Sans MS" panose="030F0702030302020204" pitchFamily="66" charset="0"/>
              </a:rPr>
              <a:t>He is fluffy and goldish yellow. He looks old and a bit dirty with a sewn on nose.</a:t>
            </a:r>
          </a:p>
        </p:txBody>
      </p:sp>
    </p:spTree>
    <p:extLst>
      <p:ext uri="{BB962C8B-B14F-4D97-AF65-F5344CB8AC3E}">
        <p14:creationId xmlns:p14="http://schemas.microsoft.com/office/powerpoint/2010/main" val="404471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0127" t="44687" r="32810" b="7468"/>
          <a:stretch/>
        </p:blipFill>
        <p:spPr>
          <a:xfrm>
            <a:off x="-1" y="244123"/>
            <a:ext cx="8187397" cy="5942133"/>
          </a:xfrm>
          <a:prstGeom prst="rect">
            <a:avLst/>
          </a:prstGeom>
        </p:spPr>
      </p:pic>
      <p:sp>
        <p:nvSpPr>
          <p:cNvPr id="5" name="TextBox 4"/>
          <p:cNvSpPr txBox="1"/>
          <p:nvPr/>
        </p:nvSpPr>
        <p:spPr>
          <a:xfrm>
            <a:off x="1941341" y="4447630"/>
            <a:ext cx="2954215" cy="2246769"/>
          </a:xfrm>
          <a:prstGeom prst="rect">
            <a:avLst/>
          </a:prstGeom>
          <a:noFill/>
        </p:spPr>
        <p:txBody>
          <a:bodyPr wrap="square" rtlCol="0">
            <a:spAutoFit/>
          </a:bodyPr>
          <a:lstStyle/>
          <a:p>
            <a:r>
              <a:rPr lang="en-GB" sz="2800" dirty="0" smtClean="0">
                <a:latin typeface="Comic Sans MS" panose="030F0702030302020204" pitchFamily="66" charset="0"/>
              </a:rPr>
              <a:t>It is crawling and is moving and is crawling everywhere and it’s got five legs.</a:t>
            </a:r>
            <a:endParaRPr lang="en-GB" sz="2800" dirty="0">
              <a:latin typeface="Comic Sans MS" panose="030F0702030302020204" pitchFamily="66" charset="0"/>
            </a:endParaRPr>
          </a:p>
        </p:txBody>
      </p:sp>
      <p:sp>
        <p:nvSpPr>
          <p:cNvPr id="6" name="TextBox 5"/>
          <p:cNvSpPr txBox="1"/>
          <p:nvPr/>
        </p:nvSpPr>
        <p:spPr>
          <a:xfrm>
            <a:off x="8398412" y="1350498"/>
            <a:ext cx="3010486" cy="2246769"/>
          </a:xfrm>
          <a:prstGeom prst="rect">
            <a:avLst/>
          </a:prstGeom>
          <a:noFill/>
        </p:spPr>
        <p:txBody>
          <a:bodyPr wrap="square" rtlCol="0">
            <a:spAutoFit/>
          </a:bodyPr>
          <a:lstStyle/>
          <a:p>
            <a:r>
              <a:rPr lang="en-GB" sz="2800" dirty="0" smtClean="0">
                <a:latin typeface="Comic Sans MS" panose="030F0702030302020204" pitchFamily="66" charset="0"/>
              </a:rPr>
              <a:t>Caterpillars eat leaves. They have lots of legs. He makes a cocoon.</a:t>
            </a:r>
            <a:endParaRPr lang="en-GB" sz="2800" dirty="0">
              <a:latin typeface="Comic Sans MS" panose="030F0702030302020204" pitchFamily="66" charset="0"/>
            </a:endParaRPr>
          </a:p>
        </p:txBody>
      </p:sp>
    </p:spTree>
    <p:extLst>
      <p:ext uri="{BB962C8B-B14F-4D97-AF65-F5344CB8AC3E}">
        <p14:creationId xmlns:p14="http://schemas.microsoft.com/office/powerpoint/2010/main" val="108084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 for parents</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Sound </a:t>
            </a:r>
            <a:r>
              <a:rPr lang="en-US" dirty="0"/>
              <a:t>cards-amazon https://www.amazon.co.uk/Essential-Letters-Sounds-Grapheme-Reception/dp/1382032919/ref=asc_df_1382032919/?tag=googshopuk-21&amp;linkCode=df0&amp;hvadid=606577469952&amp;hvpos=&amp;hvnetw=g&amp;hvrand=6034962102326414368&amp;hvpone=&amp;hvptwo=&amp;hvqmt=&amp;hvdev=c&amp;hvdvcmdl=&amp;hvlocint=&amp;</a:t>
            </a:r>
            <a:r>
              <a:rPr lang="en-US" dirty="0" smtClean="0"/>
              <a:t>hvlocphy=1006512&amp;hvtargid=pla-1793108378283&amp;psc=1&amp;th=1&amp;psc=1 </a:t>
            </a:r>
          </a:p>
          <a:p>
            <a:r>
              <a:rPr lang="en-US" dirty="0" smtClean="0"/>
              <a:t>Phase 3 and Phase 5 phonics sheet</a:t>
            </a:r>
          </a:p>
          <a:p>
            <a:r>
              <a:rPr lang="en-US" dirty="0" smtClean="0"/>
              <a:t>Harder to Read and Spell word overview</a:t>
            </a:r>
          </a:p>
          <a:p>
            <a:r>
              <a:rPr lang="en-US" dirty="0" smtClean="0"/>
              <a:t>Comprehension sheet</a:t>
            </a:r>
          </a:p>
          <a:p>
            <a:r>
              <a:rPr lang="en-US" dirty="0" smtClean="0"/>
              <a:t>‘Top Tips’ </a:t>
            </a:r>
            <a:r>
              <a:rPr lang="en-US" dirty="0" smtClean="0"/>
              <a:t>page on the website</a:t>
            </a:r>
          </a:p>
          <a:p>
            <a:r>
              <a:rPr lang="en-US" dirty="0" smtClean="0"/>
              <a:t>Website- ELS videos</a:t>
            </a:r>
            <a:endParaRPr lang="en-GB" dirty="0"/>
          </a:p>
        </p:txBody>
      </p:sp>
      <p:pic>
        <p:nvPicPr>
          <p:cNvPr id="4" name="Picture 3" descr="Description: R:\Teachers\VERY CONFIDENTIAL DATA for Teachers only\Sue Richards do not touch\Temp\StP stationery files for Sue\School logos\StP logo colour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705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4" name="Picture 3" descr="Description: R:\Teachers\VERY CONFIDENTIAL DATA for Teachers only\Sue Richards do not touch\Temp\StP stationery files for Sue\School logos\StP logo colour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4146" y="365125"/>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962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46792" y="0"/>
            <a:ext cx="8344957" cy="6258719"/>
          </a:xfrm>
          <a:prstGeom prst="rect">
            <a:avLst/>
          </a:prstGeom>
        </p:spPr>
      </p:pic>
    </p:spTree>
    <p:extLst>
      <p:ext uri="{BB962C8B-B14F-4D97-AF65-F5344CB8AC3E}">
        <p14:creationId xmlns:p14="http://schemas.microsoft.com/office/powerpoint/2010/main" val="1971103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2697" y="0"/>
            <a:ext cx="8921931" cy="6691449"/>
          </a:xfrm>
          <a:prstGeom prst="rect">
            <a:avLst/>
          </a:prstGeom>
        </p:spPr>
      </p:pic>
      <p:sp>
        <p:nvSpPr>
          <p:cNvPr id="5" name="TextBox 4"/>
          <p:cNvSpPr txBox="1"/>
          <p:nvPr/>
        </p:nvSpPr>
        <p:spPr>
          <a:xfrm>
            <a:off x="9366069" y="1527240"/>
            <a:ext cx="2508068" cy="1015663"/>
          </a:xfrm>
          <a:prstGeom prst="rect">
            <a:avLst/>
          </a:prstGeom>
          <a:noFill/>
        </p:spPr>
        <p:txBody>
          <a:bodyPr wrap="square" rtlCol="0">
            <a:spAutoFit/>
          </a:bodyPr>
          <a:lstStyle/>
          <a:p>
            <a:r>
              <a:rPr lang="en-GB" sz="2000" dirty="0" smtClean="0"/>
              <a:t>CVC word- consonant, vowel, consonant</a:t>
            </a:r>
          </a:p>
          <a:p>
            <a:r>
              <a:rPr lang="en-GB" sz="2000" dirty="0" smtClean="0"/>
              <a:t>E.G. cat/dog/sat/pin</a:t>
            </a:r>
            <a:endParaRPr lang="en-GB" sz="2000" dirty="0"/>
          </a:p>
        </p:txBody>
      </p:sp>
      <p:sp>
        <p:nvSpPr>
          <p:cNvPr id="6" name="TextBox 5"/>
          <p:cNvSpPr txBox="1"/>
          <p:nvPr/>
        </p:nvSpPr>
        <p:spPr>
          <a:xfrm>
            <a:off x="9366069" y="2856675"/>
            <a:ext cx="2508068" cy="1323439"/>
          </a:xfrm>
          <a:prstGeom prst="rect">
            <a:avLst/>
          </a:prstGeom>
          <a:noFill/>
        </p:spPr>
        <p:txBody>
          <a:bodyPr wrap="square" rtlCol="0">
            <a:spAutoFit/>
          </a:bodyPr>
          <a:lstStyle/>
          <a:p>
            <a:r>
              <a:rPr lang="en-GB" sz="2000" dirty="0" smtClean="0"/>
              <a:t>CVCC word- consonant, vowel, consonant, consonant</a:t>
            </a:r>
          </a:p>
          <a:p>
            <a:r>
              <a:rPr lang="en-GB" sz="2000" dirty="0" smtClean="0"/>
              <a:t>E.G. best/ help</a:t>
            </a:r>
            <a:endParaRPr lang="en-GB" sz="2000" dirty="0"/>
          </a:p>
        </p:txBody>
      </p:sp>
      <p:sp>
        <p:nvSpPr>
          <p:cNvPr id="7" name="TextBox 6"/>
          <p:cNvSpPr txBox="1"/>
          <p:nvPr/>
        </p:nvSpPr>
        <p:spPr>
          <a:xfrm>
            <a:off x="9366069" y="4524031"/>
            <a:ext cx="2599509" cy="1323439"/>
          </a:xfrm>
          <a:prstGeom prst="rect">
            <a:avLst/>
          </a:prstGeom>
          <a:noFill/>
        </p:spPr>
        <p:txBody>
          <a:bodyPr wrap="square" rtlCol="0">
            <a:spAutoFit/>
          </a:bodyPr>
          <a:lstStyle/>
          <a:p>
            <a:r>
              <a:rPr lang="en-GB" sz="2000" dirty="0" smtClean="0"/>
              <a:t>CCVC word- consonant, consonant, vowel, consonant</a:t>
            </a:r>
          </a:p>
          <a:p>
            <a:r>
              <a:rPr lang="en-GB" sz="2000" dirty="0" smtClean="0"/>
              <a:t>E.G. frog/drip</a:t>
            </a:r>
            <a:endParaRPr lang="en-GB" sz="2000" dirty="0"/>
          </a:p>
        </p:txBody>
      </p:sp>
      <p:pic>
        <p:nvPicPr>
          <p:cNvPr id="8" name="Picture 7" descr="Description: R:\Teachers\VERY CONFIDENTIAL DATA for Teachers only\Sue Richards do not touch\Temp\StP stationery files for Sue\School logos\StP logo colour no tex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0103" y="203519"/>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515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428750" y="114299"/>
            <a:ext cx="8991600" cy="6743701"/>
          </a:xfrm>
          <a:prstGeom prst="rect">
            <a:avLst/>
          </a:prstGeom>
        </p:spPr>
      </p:pic>
      <p:pic>
        <p:nvPicPr>
          <p:cNvPr id="5" name="Picture 4" descr="Description: R:\Teachers\VERY CONFIDENTIAL DATA for Teachers only\Sue Richards do not touch\Temp\StP stationery files for Sue\School logos\StP logo colour no tex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8703" y="114299"/>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20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37981" y="229154"/>
            <a:ext cx="8838460" cy="6628846"/>
          </a:xfrm>
          <a:prstGeom prst="rect">
            <a:avLst/>
          </a:prstGeom>
        </p:spPr>
      </p:pic>
      <p:pic>
        <p:nvPicPr>
          <p:cNvPr id="5" name="Picture 4" descr="Description: R:\Teachers\VERY CONFIDENTIAL DATA for Teachers only\Sue Richards do not touch\Temp\StP stationery files for Sue\School logos\StP logo colour no tex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8703" y="229154"/>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420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04630" y="172004"/>
            <a:ext cx="8668070" cy="6501054"/>
          </a:xfrm>
          <a:prstGeom prst="rect">
            <a:avLst/>
          </a:prstGeom>
        </p:spPr>
      </p:pic>
      <p:pic>
        <p:nvPicPr>
          <p:cNvPr id="5" name="Picture 4" descr="Description: R:\Teachers\VERY CONFIDENTIAL DATA for Teachers only\Sue Richards do not touch\Temp\StP stationery files for Sue\School logos\StP logo colour no tex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8703" y="229154"/>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162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2 and 3 phonemes</a:t>
            </a:r>
            <a:endParaRPr lang="en-GB" dirty="0"/>
          </a:p>
        </p:txBody>
      </p:sp>
      <p:pic>
        <p:nvPicPr>
          <p:cNvPr id="4" name="Content Placeholder 3"/>
          <p:cNvPicPr>
            <a:picLocks noGrp="1" noChangeAspect="1"/>
          </p:cNvPicPr>
          <p:nvPr>
            <p:ph idx="1"/>
          </p:nvPr>
        </p:nvPicPr>
        <p:blipFill>
          <a:blip r:embed="rId3"/>
          <a:stretch>
            <a:fillRect/>
          </a:stretch>
        </p:blipFill>
        <p:spPr>
          <a:xfrm>
            <a:off x="361086" y="1429431"/>
            <a:ext cx="6575290" cy="4931468"/>
          </a:xfrm>
          <a:prstGeom prst="rect">
            <a:avLst/>
          </a:prstGeom>
        </p:spPr>
      </p:pic>
      <p:sp>
        <p:nvSpPr>
          <p:cNvPr id="5" name="TextBox 4"/>
          <p:cNvSpPr txBox="1"/>
          <p:nvPr/>
        </p:nvSpPr>
        <p:spPr>
          <a:xfrm>
            <a:off x="7511143" y="1845379"/>
            <a:ext cx="3592285" cy="1200329"/>
          </a:xfrm>
          <a:prstGeom prst="rect">
            <a:avLst/>
          </a:prstGeom>
          <a:noFill/>
        </p:spPr>
        <p:txBody>
          <a:bodyPr wrap="square" rtlCol="0">
            <a:spAutoFit/>
          </a:bodyPr>
          <a:lstStyle/>
          <a:p>
            <a:r>
              <a:rPr lang="en-GB" sz="2400" dirty="0" smtClean="0"/>
              <a:t>We teach a new sound 4 days a week. The fifth day is seen as a review day.</a:t>
            </a:r>
            <a:endParaRPr lang="en-GB" sz="2400" dirty="0"/>
          </a:p>
        </p:txBody>
      </p:sp>
      <p:sp>
        <p:nvSpPr>
          <p:cNvPr id="6" name="TextBox 5"/>
          <p:cNvSpPr txBox="1"/>
          <p:nvPr/>
        </p:nvSpPr>
        <p:spPr>
          <a:xfrm>
            <a:off x="7511143" y="3650566"/>
            <a:ext cx="4206240" cy="2308324"/>
          </a:xfrm>
          <a:prstGeom prst="rect">
            <a:avLst/>
          </a:prstGeom>
          <a:noFill/>
        </p:spPr>
        <p:txBody>
          <a:bodyPr wrap="square" rtlCol="0">
            <a:spAutoFit/>
          </a:bodyPr>
          <a:lstStyle/>
          <a:p>
            <a:r>
              <a:rPr lang="en-GB" sz="2400" dirty="0" smtClean="0"/>
              <a:t>We also teach and review ‘harder to read and spell’ words. These are words which are NOT decodable. We cannot sound these out, we have to learn to recognise these by sight.</a:t>
            </a:r>
            <a:endParaRPr lang="en-GB" sz="2400" dirty="0"/>
          </a:p>
        </p:txBody>
      </p:sp>
      <p:pic>
        <p:nvPicPr>
          <p:cNvPr id="7" name="Picture 6" descr="Description: R:\Teachers\VERY CONFIDENTIAL DATA for Teachers only\Sue Richards do not touch\Temp\StP stationery files for Sue\School logos\StP logo colour no tex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548" y="262596"/>
            <a:ext cx="1129145" cy="11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113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1902</Words>
  <Application>Microsoft Office PowerPoint</Application>
  <PresentationFormat>Widescreen</PresentationFormat>
  <Paragraphs>166</Paragraphs>
  <Slides>34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Comic Sans MS</vt:lpstr>
      <vt:lpstr>Sassoon Primary</vt:lpstr>
      <vt:lpstr>Office Theme</vt:lpstr>
      <vt:lpstr>Phonics workshop Reception</vt:lpstr>
      <vt:lpstr>What are we going to cover?</vt:lpstr>
      <vt:lpstr>End of year expectations:</vt:lpstr>
      <vt:lpstr>PowerPoint Presentation</vt:lpstr>
      <vt:lpstr>PowerPoint Presentation</vt:lpstr>
      <vt:lpstr>PowerPoint Presentation</vt:lpstr>
      <vt:lpstr>PowerPoint Presentation</vt:lpstr>
      <vt:lpstr>PowerPoint Presentation</vt:lpstr>
      <vt:lpstr>Phase 2 and 3 phonemes</vt:lpstr>
      <vt:lpstr>PowerPoint Presentation</vt:lpstr>
      <vt:lpstr>How do we teach phonics? </vt:lpstr>
      <vt:lpstr>PowerPoint Presentation</vt:lpstr>
      <vt:lpstr>PowerPoint Presentation</vt:lpstr>
      <vt:lpstr>PowerPoint Presentation</vt:lpstr>
      <vt:lpstr>PowerPoint Presentation</vt:lpstr>
      <vt:lpstr>How to support your child with reading:</vt:lpstr>
      <vt:lpstr>How to support your child with reading:</vt:lpstr>
      <vt:lpstr>How to support your child with reading:</vt:lpstr>
      <vt:lpstr>Digraph/trigraph spotting:</vt:lpstr>
      <vt:lpstr>Harder to read and spell word examples:</vt:lpstr>
      <vt:lpstr>Comprehension:</vt:lpstr>
      <vt:lpstr>Other tips:</vt:lpstr>
      <vt:lpstr>PowerPoint Presentation</vt:lpstr>
      <vt:lpstr>PowerPoint Presentation</vt:lpstr>
      <vt:lpstr>PowerPoint Presentation</vt:lpstr>
      <vt:lpstr>PowerPoint Presentation</vt:lpstr>
      <vt:lpstr>PowerPoint Presentation</vt:lpstr>
      <vt:lpstr>PowerPoint Presentation</vt:lpstr>
      <vt:lpstr>Examples of writing in EYFS:</vt:lpstr>
      <vt:lpstr>PowerPoint Presentation</vt:lpstr>
      <vt:lpstr>PowerPoint Presentation</vt:lpstr>
      <vt:lpstr>PowerPoint Presentation</vt:lpstr>
      <vt:lpstr>Resources for parents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workshop Reception</dc:title>
  <dc:creator>Louisa Laffy</dc:creator>
  <cp:lastModifiedBy>Louisa Laffy</cp:lastModifiedBy>
  <cp:revision>40</cp:revision>
  <dcterms:created xsi:type="dcterms:W3CDTF">2023-01-19T09:44:11Z</dcterms:created>
  <dcterms:modified xsi:type="dcterms:W3CDTF">2023-11-06T21:42:19Z</dcterms:modified>
</cp:coreProperties>
</file>