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20"/>
  </p:notesMasterIdLst>
  <p:sldIdLst>
    <p:sldId id="256" r:id="rId5"/>
    <p:sldId id="258" r:id="rId6"/>
    <p:sldId id="278" r:id="rId7"/>
    <p:sldId id="259" r:id="rId8"/>
    <p:sldId id="260" r:id="rId9"/>
    <p:sldId id="261" r:id="rId10"/>
    <p:sldId id="262" r:id="rId11"/>
    <p:sldId id="263" r:id="rId12"/>
    <p:sldId id="266" r:id="rId13"/>
    <p:sldId id="267" r:id="rId14"/>
    <p:sldId id="270" r:id="rId15"/>
    <p:sldId id="268" r:id="rId16"/>
    <p:sldId id="272" r:id="rId17"/>
    <p:sldId id="275" r:id="rId18"/>
    <p:sldId id="277" r:id="rId1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notesView">
  <p:normalViewPr horzBarState="maximized">
    <p:restoredLeft sz="15611" autoAdjust="0"/>
    <p:restoredTop sz="94674" autoAdjust="0"/>
  </p:normalViewPr>
  <p:slideViewPr>
    <p:cSldViewPr snapToGrid="0" snapToObjects="1">
      <p:cViewPr varScale="1">
        <p:scale>
          <a:sx n="131" d="100"/>
          <a:sy n="131" d="100"/>
        </p:scale>
        <p:origin x="1624" y="1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6632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 snapToGrid="0" snapToObjects="1">
      <p:cViewPr varScale="1">
        <p:scale>
          <a:sx n="101" d="100"/>
          <a:sy n="101" d="100"/>
        </p:scale>
        <p:origin x="3552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5097289-4E90-1F47-9433-0B0222EC832F}" type="datetimeFigureOut">
              <a:rPr lang="en-US" smtClean="0"/>
              <a:t>2/5/2019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B26F61F-665D-2B4A-A942-FCE2166B62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13598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B26F61F-665D-2B4A-A942-FCE2166B62B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184061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26F61F-665D-2B4A-A942-FCE2166B62B2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242021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26F61F-665D-2B4A-A942-FCE2166B62B2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40052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26F61F-665D-2B4A-A942-FCE2166B62B2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097683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26F61F-665D-2B4A-A942-FCE2166B62B2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065572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26F61F-665D-2B4A-A942-FCE2166B62B2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619702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56E4B8-3882-4CD6-9228-89EAAF7332C5}" type="slidenum">
              <a:rPr lang="en-GB" smtClean="0"/>
              <a:pPr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1975016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26F61F-665D-2B4A-A942-FCE2166B62B2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134110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26F61F-665D-2B4A-A942-FCE2166B62B2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488426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26F61F-665D-2B4A-A942-FCE2166B62B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159361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878984" y="4342606"/>
            <a:ext cx="5486400" cy="41148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26F61F-665D-2B4A-A942-FCE2166B62B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751697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/>
              <a:t>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26F61F-665D-2B4A-A942-FCE2166B62B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062972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26F61F-665D-2B4A-A942-FCE2166B62B2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462076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aseline="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26F61F-665D-2B4A-A942-FCE2166B62B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624029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26F61F-665D-2B4A-A942-FCE2166B62B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71748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612399-C7B4-C741-9CDE-9B141F0D83B5}" type="datetimeFigureOut">
              <a:rPr lang="en-US" smtClean="0"/>
              <a:t>2/5/2019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51B8B-9725-1348-A78C-B37809AD97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12597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612399-C7B4-C741-9CDE-9B141F0D83B5}" type="datetimeFigureOut">
              <a:rPr lang="en-US" smtClean="0"/>
              <a:t>2/5/2019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51B8B-9725-1348-A78C-B37809AD97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76509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612399-C7B4-C741-9CDE-9B141F0D83B5}" type="datetimeFigureOut">
              <a:rPr lang="en-US" smtClean="0"/>
              <a:t>2/5/2019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51B8B-9725-1348-A78C-B37809AD97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50233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612399-C7B4-C741-9CDE-9B141F0D83B5}" type="datetimeFigureOut">
              <a:rPr lang="en-US" smtClean="0"/>
              <a:t>2/5/2019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51B8B-9725-1348-A78C-B37809AD97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64685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612399-C7B4-C741-9CDE-9B141F0D83B5}" type="datetimeFigureOut">
              <a:rPr lang="en-US" smtClean="0"/>
              <a:t>2/5/2019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51B8B-9725-1348-A78C-B37809AD97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05416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612399-C7B4-C741-9CDE-9B141F0D83B5}" type="datetimeFigureOut">
              <a:rPr lang="en-US" smtClean="0"/>
              <a:t>2/5/2019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51B8B-9725-1348-A78C-B37809AD97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3206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612399-C7B4-C741-9CDE-9B141F0D83B5}" type="datetimeFigureOut">
              <a:rPr lang="en-US" smtClean="0"/>
              <a:t>2/5/2019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51B8B-9725-1348-A78C-B37809AD97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00072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612399-C7B4-C741-9CDE-9B141F0D83B5}" type="datetimeFigureOut">
              <a:rPr lang="en-US" smtClean="0"/>
              <a:t>2/5/2019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51B8B-9725-1348-A78C-B37809AD97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99594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612399-C7B4-C741-9CDE-9B141F0D83B5}" type="datetimeFigureOut">
              <a:rPr lang="en-US" smtClean="0"/>
              <a:t>2/5/2019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51B8B-9725-1348-A78C-B37809AD97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61151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612399-C7B4-C741-9CDE-9B141F0D83B5}" type="datetimeFigureOut">
              <a:rPr lang="en-US" smtClean="0"/>
              <a:t>2/5/2019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51B8B-9725-1348-A78C-B37809AD97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20702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612399-C7B4-C741-9CDE-9B141F0D83B5}" type="datetimeFigureOut">
              <a:rPr lang="en-US" smtClean="0"/>
              <a:t>2/5/2019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51B8B-9725-1348-A78C-B37809AD97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53818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612399-C7B4-C741-9CDE-9B141F0D83B5}" type="datetimeFigureOut">
              <a:rPr lang="en-US" smtClean="0"/>
              <a:t>2/5/2019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251B8B-9725-1348-A78C-B37809AD97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46365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headspace.com/kids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itsgoodtotalk.org.uk" TargetMode="External"/><Relationship Id="rId5" Type="http://schemas.openxmlformats.org/officeDocument/2006/relationships/hyperlink" Target="http://www.hpft.nhs.uk/wellbeing-service" TargetMode="External"/><Relationship Id="rId4" Type="http://schemas.openxmlformats.org/officeDocument/2006/relationships/hyperlink" Target="http://www.minded.org.uk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mailto:vistastalbans@gmail.com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099945"/>
            <a:ext cx="7772400" cy="1470025"/>
          </a:xfrm>
        </p:spPr>
        <p:txBody>
          <a:bodyPr/>
          <a:lstStyle/>
          <a:p>
            <a:r>
              <a:rPr lang="en-US" dirty="0"/>
              <a:t>Understanding and Supporting </a:t>
            </a:r>
            <a:r>
              <a:rPr lang="en-US"/>
              <a:t>your child </a:t>
            </a:r>
            <a:r>
              <a:rPr lang="en-US" dirty="0"/>
              <a:t>with Anxiety 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55720"/>
            <a:ext cx="6400800" cy="1295400"/>
          </a:xfrm>
        </p:spPr>
        <p:txBody>
          <a:bodyPr/>
          <a:lstStyle/>
          <a:p>
            <a:r>
              <a:rPr lang="en-US" sz="1600" dirty="0"/>
              <a:t>What is anxiety?</a:t>
            </a:r>
          </a:p>
          <a:p>
            <a:r>
              <a:rPr lang="en-US" sz="1600" dirty="0"/>
              <a:t>When is anxiety a problem?</a:t>
            </a:r>
          </a:p>
          <a:p>
            <a:r>
              <a:rPr lang="en-US" sz="1600" dirty="0"/>
              <a:t>Spotting the signs</a:t>
            </a:r>
          </a:p>
          <a:p>
            <a:r>
              <a:rPr lang="en-US" sz="1600" dirty="0"/>
              <a:t>Supporting your child</a:t>
            </a:r>
          </a:p>
          <a:p>
            <a:endParaRPr lang="en-US" sz="1600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6" name="Picture 2" descr="St Albans Plus Logo with straplin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7908" y="211624"/>
            <a:ext cx="2887243" cy="9872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01169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Supporting your Child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Starts with you!</a:t>
            </a:r>
          </a:p>
          <a:p>
            <a:r>
              <a:rPr lang="en-US" dirty="0"/>
              <a:t>Listen / be calm / reassure</a:t>
            </a:r>
          </a:p>
          <a:p>
            <a:r>
              <a:rPr lang="en-US" dirty="0"/>
              <a:t>Encourage discussion about feelings</a:t>
            </a:r>
          </a:p>
          <a:p>
            <a:r>
              <a:rPr lang="en-US" dirty="0"/>
              <a:t>Help your child to identify &amp; recognise their feelings</a:t>
            </a:r>
          </a:p>
          <a:p>
            <a:r>
              <a:rPr lang="en-US" dirty="0"/>
              <a:t>Break down the worries, one by one and take one step at a time</a:t>
            </a:r>
          </a:p>
          <a:p>
            <a:r>
              <a:rPr lang="en-US" dirty="0"/>
              <a:t>Ensure that all parents/carers are consistent</a:t>
            </a:r>
          </a:p>
          <a:p>
            <a:r>
              <a:rPr lang="en-US" dirty="0"/>
              <a:t>Be aware of your own anxiety and how you respond to stress</a:t>
            </a: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591112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Help your child to rate their worries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/>
              <a:t>Look at a simple scale from 1 to 10 or use a smiley face chart to enable your child to rate their worries</a:t>
            </a:r>
          </a:p>
          <a:p>
            <a:r>
              <a:rPr lang="en-US" dirty="0"/>
              <a:t>Remember </a:t>
            </a:r>
            <a:r>
              <a:rPr lang="mr-IN" dirty="0"/>
              <a:t>–</a:t>
            </a:r>
            <a:r>
              <a:rPr lang="en-US" dirty="0"/>
              <a:t> anxiety is a continuum </a:t>
            </a:r>
            <a:r>
              <a:rPr lang="mr-IN" dirty="0"/>
              <a:t>–</a:t>
            </a:r>
            <a:r>
              <a:rPr lang="en-US" dirty="0"/>
              <a:t> anxious feelings will pass</a:t>
            </a:r>
          </a:p>
          <a:p>
            <a:r>
              <a:rPr lang="en-US" dirty="0"/>
              <a:t>Make sure that your child can talk to you and/or another appropriate adult</a:t>
            </a:r>
          </a:p>
          <a:p>
            <a:r>
              <a:rPr lang="en-US" dirty="0"/>
              <a:t>Encourage resilience </a:t>
            </a:r>
            <a:r>
              <a:rPr lang="mr-IN" dirty="0"/>
              <a:t>–</a:t>
            </a:r>
            <a:r>
              <a:rPr lang="en-US" dirty="0"/>
              <a:t> give your child the tools to help themselves</a:t>
            </a:r>
          </a:p>
          <a:p>
            <a:r>
              <a:rPr lang="en-US" dirty="0"/>
              <a:t>Role model</a:t>
            </a:r>
          </a:p>
          <a:p>
            <a:r>
              <a:rPr lang="en-US" dirty="0"/>
              <a:t>Rehearse and prepare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410848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Simple strategies for supporting your child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Sleep</a:t>
            </a:r>
          </a:p>
          <a:p>
            <a:r>
              <a:rPr lang="en-US" dirty="0"/>
              <a:t>Exercise </a:t>
            </a:r>
          </a:p>
          <a:p>
            <a:r>
              <a:rPr lang="en-US" dirty="0"/>
              <a:t>Good diet</a:t>
            </a:r>
          </a:p>
          <a:p>
            <a:r>
              <a:rPr lang="en-US" dirty="0"/>
              <a:t>Reduce technology</a:t>
            </a:r>
          </a:p>
          <a:p>
            <a:r>
              <a:rPr lang="en-US" dirty="0"/>
              <a:t>Read stories / talk / listen to CD’s</a:t>
            </a:r>
          </a:p>
          <a:p>
            <a:r>
              <a:rPr lang="en-US" dirty="0"/>
              <a:t>Spend quality time with your child </a:t>
            </a:r>
            <a:r>
              <a:rPr lang="mr-IN" dirty="0"/>
              <a:t>–</a:t>
            </a:r>
            <a:r>
              <a:rPr lang="en-US" dirty="0"/>
              <a:t> have fun</a:t>
            </a:r>
          </a:p>
          <a:p>
            <a:r>
              <a:rPr lang="en-US" dirty="0"/>
              <a:t>Relaxation / Mindfulness / Breathing</a:t>
            </a:r>
          </a:p>
          <a:p>
            <a:r>
              <a:rPr lang="en-US" dirty="0"/>
              <a:t>If you are very concerned talk to your child’s teacher and/or the GP</a:t>
            </a:r>
          </a:p>
        </p:txBody>
      </p:sp>
    </p:spTree>
    <p:extLst>
      <p:ext uri="{BB962C8B-B14F-4D97-AF65-F5344CB8AC3E}">
        <p14:creationId xmlns:p14="http://schemas.microsoft.com/office/powerpoint/2010/main" val="285552514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Wellbeing</a:t>
            </a:r>
          </a:p>
        </p:txBody>
      </p:sp>
      <p:pic>
        <p:nvPicPr>
          <p:cNvPr id="7" name="Content Placeholder 6" descr="MH.jpg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443" b="7443"/>
          <a:stretch>
            <a:fillRect/>
          </a:stretch>
        </p:blipFill>
        <p:spPr>
          <a:xfrm>
            <a:off x="457200" y="1641158"/>
            <a:ext cx="8229600" cy="4525963"/>
          </a:xfrm>
        </p:spPr>
      </p:pic>
      <p:sp>
        <p:nvSpPr>
          <p:cNvPr id="8" name="TextBox 7"/>
          <p:cNvSpPr txBox="1"/>
          <p:nvPr/>
        </p:nvSpPr>
        <p:spPr>
          <a:xfrm>
            <a:off x="4165600" y="1232972"/>
            <a:ext cx="9669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Connect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847840" y="3036054"/>
            <a:ext cx="10331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Be active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451998" y="6180853"/>
            <a:ext cx="12637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Take notice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230985" y="6167121"/>
            <a:ext cx="14708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Keep learning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546051" y="3036054"/>
            <a:ext cx="6023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Give</a:t>
            </a:r>
          </a:p>
        </p:txBody>
      </p:sp>
    </p:spTree>
    <p:extLst>
      <p:ext uri="{BB962C8B-B14F-4D97-AF65-F5344CB8AC3E}">
        <p14:creationId xmlns:p14="http://schemas.microsoft.com/office/powerpoint/2010/main" val="184478119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Resources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>
                <a:hlinkClick r:id="rId3"/>
              </a:rPr>
              <a:t>www.headspace.com/kids</a:t>
            </a:r>
            <a:endParaRPr lang="en-US" dirty="0"/>
          </a:p>
          <a:p>
            <a:r>
              <a:rPr lang="en-US" dirty="0" err="1"/>
              <a:t>www.healthforkids.co.uk</a:t>
            </a:r>
            <a:endParaRPr lang="en-US" dirty="0"/>
          </a:p>
          <a:p>
            <a:r>
              <a:rPr lang="en-US" dirty="0" err="1">
                <a:hlinkClick r:id="rId4"/>
              </a:rPr>
              <a:t>www.minded.org.uk</a:t>
            </a:r>
            <a:endParaRPr lang="en-US" dirty="0"/>
          </a:p>
          <a:p>
            <a:r>
              <a:rPr lang="en-US" dirty="0">
                <a:hlinkClick r:id="rId5"/>
              </a:rPr>
              <a:t>www.hpft.nhs.uk/wellbeing-service</a:t>
            </a:r>
            <a:endParaRPr lang="en-US" dirty="0"/>
          </a:p>
          <a:p>
            <a:r>
              <a:rPr lang="en-US" dirty="0">
                <a:hlinkClick r:id="rId6"/>
              </a:rPr>
              <a:t>www.itsgoodtotalk.org.uk</a:t>
            </a:r>
            <a:endParaRPr lang="en-US" dirty="0"/>
          </a:p>
          <a:p>
            <a:r>
              <a:rPr lang="en-US" dirty="0"/>
              <a:t>Young Minds </a:t>
            </a:r>
            <a:r>
              <a:rPr lang="mr-IN" dirty="0"/>
              <a:t>–</a:t>
            </a:r>
            <a:r>
              <a:rPr lang="en-US" dirty="0"/>
              <a:t> parent line 0800 802 5544</a:t>
            </a:r>
          </a:p>
          <a:p>
            <a:r>
              <a:rPr lang="en-US" dirty="0"/>
              <a:t>Books </a:t>
            </a:r>
          </a:p>
          <a:p>
            <a:r>
              <a:rPr lang="en-US" dirty="0"/>
              <a:t>Relaxation tapes</a:t>
            </a:r>
          </a:p>
          <a:p>
            <a:r>
              <a:rPr lang="en-US" dirty="0"/>
              <a:t>Fiddle toys / Sensory toys</a:t>
            </a:r>
          </a:p>
          <a:p>
            <a:r>
              <a:rPr lang="en-US" dirty="0"/>
              <a:t>Breathing exercises</a:t>
            </a:r>
          </a:p>
          <a:p>
            <a:r>
              <a:rPr lang="en-US" dirty="0"/>
              <a:t>Yoga</a:t>
            </a:r>
          </a:p>
          <a:p>
            <a:r>
              <a:rPr lang="en-US" dirty="0"/>
              <a:t>Mindfulness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763075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9552" y="2564904"/>
            <a:ext cx="8064896" cy="3888432"/>
          </a:xfrm>
        </p:spPr>
        <p:txBody>
          <a:bodyPr>
            <a:normAutofit/>
          </a:bodyPr>
          <a:lstStyle/>
          <a:p>
            <a:endParaRPr lang="en-GB" sz="3600" b="1" dirty="0">
              <a:solidFill>
                <a:srgbClr val="7030A0"/>
              </a:solidFill>
            </a:endParaRPr>
          </a:p>
          <a:p>
            <a:r>
              <a:rPr lang="en-GB" sz="3600" b="1" dirty="0">
                <a:solidFill>
                  <a:srgbClr val="7030A0"/>
                </a:solidFill>
              </a:rPr>
              <a:t>FAMILY SUPPORT SERVICES  </a:t>
            </a:r>
            <a:endParaRPr lang="en-GB" sz="3600" dirty="0">
              <a:solidFill>
                <a:srgbClr val="7030A0"/>
              </a:solidFill>
            </a:endParaRPr>
          </a:p>
          <a:p>
            <a:r>
              <a:rPr lang="en-GB" b="1" dirty="0"/>
              <a:t>  </a:t>
            </a:r>
            <a:endParaRPr lang="en-GB" dirty="0"/>
          </a:p>
          <a:p>
            <a:r>
              <a:rPr lang="en-GB" sz="1800" b="1" dirty="0">
                <a:solidFill>
                  <a:schemeClr val="tx1"/>
                </a:solidFill>
              </a:rPr>
              <a:t>Partnership Development Manager/Director of Vista St Albans CIC – Jo Maher</a:t>
            </a:r>
            <a:endParaRPr lang="en-GB" sz="1800" dirty="0">
              <a:solidFill>
                <a:schemeClr val="tx1"/>
              </a:solidFill>
            </a:endParaRPr>
          </a:p>
          <a:p>
            <a:r>
              <a:rPr lang="en-GB" sz="1800" b="1" dirty="0">
                <a:solidFill>
                  <a:schemeClr val="tx1"/>
                </a:solidFill>
              </a:rPr>
              <a:t>Tel: 07939 111152     Office:  01727 855134   </a:t>
            </a:r>
            <a:endParaRPr lang="en-GB" sz="1800" dirty="0">
              <a:solidFill>
                <a:schemeClr val="tx1"/>
              </a:solidFill>
            </a:endParaRPr>
          </a:p>
          <a:p>
            <a:r>
              <a:rPr lang="en-GB" sz="1800" b="1" dirty="0">
                <a:solidFill>
                  <a:schemeClr val="tx1"/>
                </a:solidFill>
              </a:rPr>
              <a:t>Email: </a:t>
            </a:r>
            <a:r>
              <a:rPr lang="en-GB" sz="1800" b="1" u="sng" dirty="0">
                <a:solidFill>
                  <a:schemeClr val="tx1"/>
                </a:solidFill>
                <a:hlinkClick r:id="rId3"/>
              </a:rPr>
              <a:t>vistastalbans@gmail.com</a:t>
            </a:r>
            <a:endParaRPr lang="en-GB" sz="1800" dirty="0">
              <a:solidFill>
                <a:schemeClr val="tx1"/>
              </a:solidFill>
            </a:endParaRPr>
          </a:p>
          <a:p>
            <a:r>
              <a:rPr lang="en-GB" sz="1800" b="1" dirty="0">
                <a:solidFill>
                  <a:schemeClr val="tx1"/>
                </a:solidFill>
              </a:rPr>
              <a:t>www.vistastalbans.org.uk</a:t>
            </a:r>
            <a:endParaRPr lang="en-GB" sz="1800" dirty="0">
              <a:solidFill>
                <a:schemeClr val="tx1"/>
              </a:solidFill>
            </a:endParaRPr>
          </a:p>
          <a:p>
            <a:endParaRPr lang="en-GB" dirty="0"/>
          </a:p>
        </p:txBody>
      </p:sp>
      <p:pic>
        <p:nvPicPr>
          <p:cNvPr id="1026" name="Picture 2" descr="St Albans Plus Logo with strapline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404664"/>
            <a:ext cx="5473700" cy="1871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54966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Mental Health?</a:t>
            </a:r>
          </a:p>
        </p:txBody>
      </p:sp>
      <p:pic>
        <p:nvPicPr>
          <p:cNvPr id="6" name="Content Placeholder 5" descr="MH1.jpg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15" b="1115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313421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Feelings, Thoughts and Behaviour</a:t>
            </a:r>
          </a:p>
        </p:txBody>
      </p:sp>
      <p:pic>
        <p:nvPicPr>
          <p:cNvPr id="5" name="Picture 4" descr="MH6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9601" y="1417638"/>
            <a:ext cx="5476240" cy="4996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59666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Anxiety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There are 4 parts:</a:t>
            </a:r>
          </a:p>
          <a:p>
            <a:r>
              <a:rPr lang="en-US" dirty="0"/>
              <a:t>Physical</a:t>
            </a:r>
          </a:p>
          <a:p>
            <a:r>
              <a:rPr lang="en-US" dirty="0"/>
              <a:t>Emotional</a:t>
            </a:r>
          </a:p>
          <a:p>
            <a:r>
              <a:rPr lang="en-US" dirty="0"/>
              <a:t>Thoughts</a:t>
            </a:r>
          </a:p>
          <a:p>
            <a:r>
              <a:rPr lang="en-US" dirty="0"/>
              <a:t>Behaviour</a:t>
            </a:r>
          </a:p>
        </p:txBody>
      </p:sp>
      <p:pic>
        <p:nvPicPr>
          <p:cNvPr id="4" name="Picture 3" descr="MH3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6400" y="3217863"/>
            <a:ext cx="3952240" cy="29641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29411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When is Anxiety a Problem?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Anxiety is normal </a:t>
            </a:r>
            <a:r>
              <a:rPr lang="mr-IN" dirty="0"/>
              <a:t>–</a:t>
            </a:r>
            <a:r>
              <a:rPr lang="en-US" dirty="0"/>
              <a:t> when is it problematic?</a:t>
            </a:r>
          </a:p>
          <a:p>
            <a:r>
              <a:rPr lang="en-US" dirty="0"/>
              <a:t>Is it developmentally normal, </a:t>
            </a:r>
            <a:r>
              <a:rPr lang="en-US" dirty="0" err="1"/>
              <a:t>eg</a:t>
            </a:r>
            <a:r>
              <a:rPr lang="en-US" dirty="0"/>
              <a:t>. separation anxiety?</a:t>
            </a:r>
          </a:p>
          <a:p>
            <a:r>
              <a:rPr lang="en-US" dirty="0"/>
              <a:t>What are the triggers?</a:t>
            </a:r>
          </a:p>
        </p:txBody>
      </p:sp>
    </p:spTree>
    <p:extLst>
      <p:ext uri="{BB962C8B-B14F-4D97-AF65-F5344CB8AC3E}">
        <p14:creationId xmlns:p14="http://schemas.microsoft.com/office/powerpoint/2010/main" val="9557149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Risk Factors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  <a:p>
            <a:r>
              <a:rPr lang="en-US" dirty="0"/>
              <a:t>Environment </a:t>
            </a:r>
            <a:r>
              <a:rPr lang="mr-IN" dirty="0"/>
              <a:t>–</a:t>
            </a:r>
            <a:r>
              <a:rPr lang="en-US" dirty="0"/>
              <a:t> parental anxiety / environmental factors, </a:t>
            </a:r>
            <a:r>
              <a:rPr lang="en-US" dirty="0" err="1"/>
              <a:t>eg</a:t>
            </a:r>
            <a:r>
              <a:rPr lang="en-US" dirty="0"/>
              <a:t>. school, separation, moving house, friendships, poor family relationships</a:t>
            </a:r>
          </a:p>
          <a:p>
            <a:r>
              <a:rPr lang="en-US" dirty="0"/>
              <a:t>Genetic factors</a:t>
            </a:r>
          </a:p>
          <a:p>
            <a:r>
              <a:rPr lang="en-US" dirty="0"/>
              <a:t>Temperament and personality</a:t>
            </a:r>
          </a:p>
        </p:txBody>
      </p:sp>
    </p:spTree>
    <p:extLst>
      <p:ext uri="{BB962C8B-B14F-4D97-AF65-F5344CB8AC3E}">
        <p14:creationId xmlns:p14="http://schemas.microsoft.com/office/powerpoint/2010/main" val="2289436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does Anxiety Look Like?</a:t>
            </a:r>
          </a:p>
        </p:txBody>
      </p:sp>
      <p:pic>
        <p:nvPicPr>
          <p:cNvPr id="5" name="Picture 4" descr="MH4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7562" y="1417638"/>
            <a:ext cx="5278120" cy="47214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869635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Feelings, Thoughts and Behaviour</a:t>
            </a:r>
          </a:p>
        </p:txBody>
      </p:sp>
      <p:pic>
        <p:nvPicPr>
          <p:cNvPr id="5" name="Picture 4" descr="MH5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9500" y="1524000"/>
            <a:ext cx="6985000" cy="3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478139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to Spot the Signs in your Child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Unexplained physical symptoms, </a:t>
            </a:r>
            <a:r>
              <a:rPr lang="en-US" dirty="0" err="1"/>
              <a:t>eg</a:t>
            </a:r>
            <a:r>
              <a:rPr lang="en-US" dirty="0"/>
              <a:t>. tummy ache, headaches, fatigue</a:t>
            </a:r>
          </a:p>
          <a:p>
            <a:r>
              <a:rPr lang="en-US" dirty="0"/>
              <a:t>Excessively clingy</a:t>
            </a:r>
          </a:p>
          <a:p>
            <a:r>
              <a:rPr lang="en-US" dirty="0"/>
              <a:t>Reluctant to try new or existing social situations</a:t>
            </a:r>
          </a:p>
          <a:p>
            <a:r>
              <a:rPr lang="en-US" dirty="0"/>
              <a:t>Asking questions about things that have or might have happened </a:t>
            </a:r>
            <a:r>
              <a:rPr lang="mr-IN" dirty="0"/>
              <a:t>–</a:t>
            </a:r>
            <a:r>
              <a:rPr lang="en-US" dirty="0"/>
              <a:t> imagining the worst</a:t>
            </a:r>
          </a:p>
          <a:p>
            <a:r>
              <a:rPr lang="en-US" dirty="0"/>
              <a:t>Crying</a:t>
            </a:r>
          </a:p>
          <a:p>
            <a:r>
              <a:rPr lang="en-US" dirty="0"/>
              <a:t>Anger, restlessness, irritability</a:t>
            </a:r>
          </a:p>
          <a:p>
            <a:r>
              <a:rPr lang="en-US" dirty="0"/>
              <a:t>Difficulty in sleeping</a:t>
            </a:r>
          </a:p>
          <a:p>
            <a:r>
              <a:rPr lang="en-US" dirty="0"/>
              <a:t>Overly Perfectionist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530251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A5711FFCCBD8C4E9268554A7B4786AC" ma:contentTypeVersion="8" ma:contentTypeDescription="Create a new document." ma:contentTypeScope="" ma:versionID="f3eb3e961eff5c92b397fd7abe0ae9c0">
  <xsd:schema xmlns:xsd="http://www.w3.org/2001/XMLSchema" xmlns:xs="http://www.w3.org/2001/XMLSchema" xmlns:p="http://schemas.microsoft.com/office/2006/metadata/properties" xmlns:ns2="797812d6-5a25-41e6-9959-0fec034505db" targetNamespace="http://schemas.microsoft.com/office/2006/metadata/properties" ma:root="true" ma:fieldsID="afe35439947d479694bd9142aac766bd" ns2:_="">
    <xsd:import namespace="797812d6-5a25-41e6-9959-0fec034505d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Location" minOccurs="0"/>
                <xsd:element ref="ns2:MediaServiceOCR" minOccurs="0"/>
                <xsd:element ref="ns2:MediaServiceEventHashCode" minOccurs="0"/>
                <xsd:element ref="ns2:MediaServiceGenerationTim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97812d6-5a25-41e6-9959-0fec034505d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Location" ma:index="12" nillable="true" ma:displayName="MediaServiceLocation" ma:internalName="MediaServiceLocation" ma:readOnly="true">
      <xsd:simpleType>
        <xsd:restriction base="dms:Text"/>
      </xsd:simpleType>
    </xsd:element>
    <xsd:element name="MediaServiceOCR" ma:index="13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315DBB0D-F8FE-409C-8140-CA31B814CB65}">
  <ds:schemaRefs>
    <ds:schemaRef ds:uri="http://purl.org/dc/elements/1.1/"/>
    <ds:schemaRef ds:uri="http://schemas.microsoft.com/office/infopath/2007/PartnerControls"/>
    <ds:schemaRef ds:uri="http://purl.org/dc/terms/"/>
    <ds:schemaRef ds:uri="http://www.w3.org/XML/1998/namespace"/>
    <ds:schemaRef ds:uri="http://schemas.microsoft.com/office/2006/documentManagement/types"/>
    <ds:schemaRef ds:uri="http://schemas.openxmlformats.org/package/2006/metadata/core-properties"/>
    <ds:schemaRef ds:uri="797812d6-5a25-41e6-9959-0fec034505db"/>
    <ds:schemaRef ds:uri="http://schemas.microsoft.com/office/2006/metadata/properties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63D9F3D9-D40D-447B-BA11-A3E7B0610BBD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1D6A558F-3965-43EA-9101-BA0FC2AA896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97812d6-5a25-41e6-9959-0fec034505d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1314</TotalTime>
  <Words>400</Words>
  <Application>Microsoft Office PowerPoint</Application>
  <PresentationFormat>On-screen Show (4:3)</PresentationFormat>
  <Paragraphs>101</Paragraphs>
  <Slides>15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9" baseType="lpstr">
      <vt:lpstr>Arial</vt:lpstr>
      <vt:lpstr>Calibri</vt:lpstr>
      <vt:lpstr>Mangal</vt:lpstr>
      <vt:lpstr>Office Theme</vt:lpstr>
      <vt:lpstr>Understanding and Supporting your child with Anxiety </vt:lpstr>
      <vt:lpstr>What is Mental Health?</vt:lpstr>
      <vt:lpstr>Feelings, Thoughts and Behaviour</vt:lpstr>
      <vt:lpstr>What is Anxiety</vt:lpstr>
      <vt:lpstr>When is Anxiety a Problem?</vt:lpstr>
      <vt:lpstr>Risk Factors</vt:lpstr>
      <vt:lpstr>What does Anxiety Look Like?</vt:lpstr>
      <vt:lpstr>Feelings, Thoughts and Behaviour</vt:lpstr>
      <vt:lpstr>How to Spot the Signs in your Child</vt:lpstr>
      <vt:lpstr>Supporting your Child</vt:lpstr>
      <vt:lpstr>Help your child to rate their worries</vt:lpstr>
      <vt:lpstr>Simple strategies for supporting your child</vt:lpstr>
      <vt:lpstr>Wellbeing</vt:lpstr>
      <vt:lpstr>Resources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Parents guide to anxiety (age 5 to 11)</dc:title>
  <dc:creator>Andy Mallett</dc:creator>
  <cp:lastModifiedBy>Gillie Young</cp:lastModifiedBy>
  <cp:revision>61</cp:revision>
  <cp:lastPrinted>2017-10-14T20:54:31Z</cp:lastPrinted>
  <dcterms:created xsi:type="dcterms:W3CDTF">2017-06-03T10:17:32Z</dcterms:created>
  <dcterms:modified xsi:type="dcterms:W3CDTF">2019-02-05T15:09:24Z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0x0101009A5711FFCCBD8C4E9268554A7B4786AC</vt:lpwstr>
  </property>
</Properties>
</file>